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73"/>
  </p:notesMasterIdLst>
  <p:sldIdLst>
    <p:sldId id="256" r:id="rId2"/>
    <p:sldId id="259" r:id="rId3"/>
    <p:sldId id="260" r:id="rId4"/>
    <p:sldId id="312" r:id="rId5"/>
    <p:sldId id="295" r:id="rId6"/>
    <p:sldId id="281" r:id="rId7"/>
    <p:sldId id="314" r:id="rId8"/>
    <p:sldId id="292" r:id="rId9"/>
    <p:sldId id="331" r:id="rId10"/>
    <p:sldId id="258" r:id="rId11"/>
    <p:sldId id="272" r:id="rId12"/>
    <p:sldId id="332" r:id="rId13"/>
    <p:sldId id="294" r:id="rId14"/>
    <p:sldId id="328" r:id="rId15"/>
    <p:sldId id="280" r:id="rId16"/>
    <p:sldId id="299" r:id="rId17"/>
    <p:sldId id="313" r:id="rId18"/>
    <p:sldId id="333" r:id="rId19"/>
    <p:sldId id="334" r:id="rId20"/>
    <p:sldId id="335" r:id="rId21"/>
    <p:sldId id="297" r:id="rId22"/>
    <p:sldId id="298" r:id="rId23"/>
    <p:sldId id="300" r:id="rId24"/>
    <p:sldId id="336" r:id="rId25"/>
    <p:sldId id="315" r:id="rId26"/>
    <p:sldId id="257" r:id="rId27"/>
    <p:sldId id="273" r:id="rId28"/>
    <p:sldId id="276" r:id="rId29"/>
    <p:sldId id="277" r:id="rId30"/>
    <p:sldId id="278" r:id="rId31"/>
    <p:sldId id="279" r:id="rId32"/>
    <p:sldId id="316" r:id="rId33"/>
    <p:sldId id="262" r:id="rId34"/>
    <p:sldId id="268" r:id="rId35"/>
    <p:sldId id="302" r:id="rId36"/>
    <p:sldId id="301" r:id="rId37"/>
    <p:sldId id="284" r:id="rId38"/>
    <p:sldId id="285" r:id="rId39"/>
    <p:sldId id="317" r:id="rId40"/>
    <p:sldId id="304" r:id="rId41"/>
    <p:sldId id="283" r:id="rId42"/>
    <p:sldId id="318" r:id="rId43"/>
    <p:sldId id="303" r:id="rId44"/>
    <p:sldId id="305" r:id="rId45"/>
    <p:sldId id="306" r:id="rId46"/>
    <p:sldId id="289" r:id="rId47"/>
    <p:sldId id="321" r:id="rId48"/>
    <p:sldId id="323" r:id="rId49"/>
    <p:sldId id="319" r:id="rId50"/>
    <p:sldId id="324" r:id="rId51"/>
    <p:sldId id="286" r:id="rId52"/>
    <p:sldId id="325" r:id="rId53"/>
    <p:sldId id="322" r:id="rId54"/>
    <p:sldId id="320" r:id="rId55"/>
    <p:sldId id="329" r:id="rId56"/>
    <p:sldId id="326" r:id="rId57"/>
    <p:sldId id="327" r:id="rId58"/>
    <p:sldId id="290" r:id="rId59"/>
    <p:sldId id="291" r:id="rId60"/>
    <p:sldId id="288" r:id="rId61"/>
    <p:sldId id="307" r:id="rId62"/>
    <p:sldId id="308" r:id="rId63"/>
    <p:sldId id="287" r:id="rId64"/>
    <p:sldId id="310" r:id="rId65"/>
    <p:sldId id="309" r:id="rId66"/>
    <p:sldId id="293" r:id="rId67"/>
    <p:sldId id="330" r:id="rId68"/>
    <p:sldId id="270" r:id="rId69"/>
    <p:sldId id="269" r:id="rId70"/>
    <p:sldId id="261" r:id="rId71"/>
    <p:sldId id="311" r:id="rId7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854" autoAdjust="0"/>
    <p:restoredTop sz="94660"/>
  </p:normalViewPr>
  <p:slideViewPr>
    <p:cSldViewPr snapToGrid="0">
      <p:cViewPr varScale="1">
        <p:scale>
          <a:sx n="66" d="100"/>
          <a:sy n="66" d="100"/>
        </p:scale>
        <p:origin x="60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177489-CA1C-6644-886D-A430034FB766}" type="datetimeFigureOut">
              <a:rPr lang="en-US" smtClean="0"/>
              <a:t>9/9/2019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F414A3-CE89-E44C-A2B9-4EB720C50973}" type="slidenum">
              <a:rPr lang="en-US" smtClean="0"/>
              <a:t>‹#›</a:t>
            </a:fld>
            <a:endParaRPr lang="en-US"/>
          </a:p>
        </p:txBody>
      </p:sp>
    </p:spTree>
    <p:extLst>
      <p:ext uri="{BB962C8B-B14F-4D97-AF65-F5344CB8AC3E}">
        <p14:creationId xmlns:p14="http://schemas.microsoft.com/office/powerpoint/2010/main" val="933599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96DFF08F-DC6B-4601-B491-B0F83F6DD2DA}" type="datetimeFigureOut">
              <a:rPr lang="en-US" dirty="0"/>
              <a:t>9/9/2019</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dirty="0"/>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9/9/2019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9/9/2019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9/9/2019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t>9/9/2019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9/9/2019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9/9/2019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9/9/2019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9/9/2019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9/9/2019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9/9/2019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96DFF08F-DC6B-4601-B491-B0F83F6DD2DA}" type="datetimeFigureOut">
              <a:rPr lang="en-US" dirty="0"/>
              <a:pPr/>
              <a:t>9/9/2019</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jo@jomcguire.org" TargetMode="External"/><Relationship Id="rId1" Type="http://schemas.openxmlformats.org/officeDocument/2006/relationships/slideLayout" Target="../slideLayouts/slideLayout1.xml"/><Relationship Id="rId5" Type="http://schemas.openxmlformats.org/officeDocument/2006/relationships/image" Target="../media/image2.jp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www.nolo.com/legal-encyclopedia/illinois-drug-testing-laws.html" TargetMode="External"/><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s://www.goldmanandehrlich.com/drug-testing-look-like-illinois/" TargetMode="External"/><Relationship Id="rId4" Type="http://schemas.openxmlformats.org/officeDocument/2006/relationships/hyperlink" Target="https://www.loriecker.com/employee-rights/drug-testing-workplace"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nolo.com/legal-encyclopedia/illinois-drug-testing-laws.html" TargetMode="External"/><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s://www.goldmanandehrlich.com/drug-testing-look-like-illinois/" TargetMode="External"/><Relationship Id="rId4" Type="http://schemas.openxmlformats.org/officeDocument/2006/relationships/hyperlink" Target="https://www.loriecker.com/employee-rights/drug-testing-workplac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nolo.com/legal-encyclopedia/illinois-drug-testing-laws.html" TargetMode="External"/><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s://www.goldmanandehrlich.com/drug-testing-look-like-illinois/" TargetMode="External"/><Relationship Id="rId4" Type="http://schemas.openxmlformats.org/officeDocument/2006/relationships/hyperlink" Target="https://www.loriecker.com/employee-rights/drug-testing-workplac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inoutlabs.com/drug-test-test-cheating-felony/" TargetMode="External"/><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jpg"/><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jpg"/></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jo@jomcguire.org" TargetMode="External"/><Relationship Id="rId1" Type="http://schemas.openxmlformats.org/officeDocument/2006/relationships/slideLayout" Target="../slideLayouts/slideLayout1.xml"/><Relationship Id="rId5" Type="http://schemas.openxmlformats.org/officeDocument/2006/relationships/image" Target="../media/image2.jp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Workplace </a:t>
            </a:r>
            <a:br>
              <a:rPr lang="en-US" dirty="0"/>
            </a:br>
            <a:r>
              <a:rPr lang="en-US" dirty="0"/>
              <a:t>drug &amp; alcohol</a:t>
            </a:r>
            <a:br>
              <a:rPr lang="en-US" dirty="0"/>
            </a:br>
            <a:r>
              <a:rPr lang="en-US" dirty="0"/>
              <a:t>Policy Workshop</a:t>
            </a:r>
          </a:p>
        </p:txBody>
      </p:sp>
      <p:sp>
        <p:nvSpPr>
          <p:cNvPr id="3" name="Subtitle 2"/>
          <p:cNvSpPr>
            <a:spLocks noGrp="1"/>
          </p:cNvSpPr>
          <p:nvPr>
            <p:ph type="subTitle" idx="1"/>
          </p:nvPr>
        </p:nvSpPr>
        <p:spPr/>
        <p:txBody>
          <a:bodyPr/>
          <a:lstStyle/>
          <a:p>
            <a:r>
              <a:rPr lang="en-US" b="1" dirty="0"/>
              <a:t>Jo McGuire, CPCT</a:t>
            </a:r>
          </a:p>
          <a:p>
            <a:r>
              <a:rPr lang="en-US" dirty="0">
                <a:hlinkClick r:id="rId2"/>
              </a:rPr>
              <a:t>jo@jomcguire.org</a:t>
            </a:r>
            <a:endParaRPr lang="en-US" dirty="0"/>
          </a:p>
          <a:p>
            <a:endParaRPr lang="en-US" dirty="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8277625" y="3808456"/>
            <a:ext cx="3346323" cy="277415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608" y="3991733"/>
            <a:ext cx="3981732" cy="2654488"/>
          </a:xfrm>
          <a:prstGeom prst="rect">
            <a:avLst/>
          </a:prstGeom>
          <a:effectLst>
            <a:softEdge rad="317500"/>
          </a:effectLst>
        </p:spPr>
      </p:pic>
    </p:spTree>
    <p:extLst>
      <p:ext uri="{BB962C8B-B14F-4D97-AF65-F5344CB8AC3E}">
        <p14:creationId xmlns:p14="http://schemas.microsoft.com/office/powerpoint/2010/main" val="9248710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what’s the big deal </a:t>
            </a:r>
            <a:r>
              <a:rPr lang="en-US" dirty="0">
                <a:solidFill>
                  <a:schemeClr val="tx1">
                    <a:lumMod val="95000"/>
                    <a:lumOff val="5000"/>
                  </a:schemeClr>
                </a:solidFill>
              </a:rPr>
              <a:t>about a policy?</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57515" y="5177307"/>
            <a:ext cx="1760650" cy="1459606"/>
          </a:xfrm>
        </p:spPr>
      </p:pic>
      <p:sp>
        <p:nvSpPr>
          <p:cNvPr id="3" name="TextBox 2"/>
          <p:cNvSpPr txBox="1"/>
          <p:nvPr/>
        </p:nvSpPr>
        <p:spPr>
          <a:xfrm>
            <a:off x="1956300" y="1867284"/>
            <a:ext cx="8706119" cy="3600986"/>
          </a:xfrm>
          <a:prstGeom prst="rect">
            <a:avLst/>
          </a:prstGeom>
          <a:noFill/>
        </p:spPr>
        <p:txBody>
          <a:bodyPr wrap="square" rtlCol="0">
            <a:spAutoFit/>
          </a:bodyPr>
          <a:lstStyle/>
          <a:p>
            <a:pPr>
              <a:lnSpc>
                <a:spcPct val="150000"/>
              </a:lnSpc>
            </a:pPr>
            <a:r>
              <a:rPr lang="en-US" sz="3200" b="1" dirty="0">
                <a:solidFill>
                  <a:schemeClr val="accent3">
                    <a:lumMod val="50000"/>
                  </a:schemeClr>
                </a:solidFill>
              </a:rPr>
              <a:t>your policy is your company’s rule of practice</a:t>
            </a:r>
          </a:p>
          <a:p>
            <a:pPr>
              <a:lnSpc>
                <a:spcPct val="150000"/>
              </a:lnSpc>
            </a:pPr>
            <a:endParaRPr lang="en-US" sz="800" b="1" dirty="0">
              <a:solidFill>
                <a:schemeClr val="accent3">
                  <a:lumMod val="50000"/>
                </a:schemeClr>
              </a:solidFill>
            </a:endParaRPr>
          </a:p>
          <a:p>
            <a:pPr marL="548640" indent="-285750">
              <a:lnSpc>
                <a:spcPct val="150000"/>
              </a:lnSpc>
              <a:buFont typeface="Arial" panose="020B0604020202020204" pitchFamily="34" charset="0"/>
              <a:buChar char="•"/>
            </a:pPr>
            <a:r>
              <a:rPr lang="en-US" sz="2800" dirty="0"/>
              <a:t>provides clarity of expectations</a:t>
            </a:r>
          </a:p>
          <a:p>
            <a:pPr marL="548640" indent="-285750">
              <a:lnSpc>
                <a:spcPct val="150000"/>
              </a:lnSpc>
              <a:buFont typeface="Arial" panose="020B0604020202020204" pitchFamily="34" charset="0"/>
              <a:buChar char="•"/>
            </a:pPr>
            <a:r>
              <a:rPr lang="en-US" sz="2800" dirty="0"/>
              <a:t>outlines consequences for violations</a:t>
            </a:r>
          </a:p>
          <a:p>
            <a:pPr marL="548640" indent="-285750">
              <a:lnSpc>
                <a:spcPct val="150000"/>
              </a:lnSpc>
              <a:buFont typeface="Arial" panose="020B0604020202020204" pitchFamily="34" charset="0"/>
              <a:buChar char="•"/>
            </a:pPr>
            <a:r>
              <a:rPr lang="en-US" sz="2800" dirty="0"/>
              <a:t>creates accountability </a:t>
            </a:r>
          </a:p>
          <a:p>
            <a:pPr marL="548640" indent="-285750">
              <a:lnSpc>
                <a:spcPct val="150000"/>
              </a:lnSpc>
              <a:buFont typeface="Arial" panose="020B0604020202020204" pitchFamily="34" charset="0"/>
              <a:buChar char="•"/>
            </a:pPr>
            <a:r>
              <a:rPr lang="en-US" sz="2800" dirty="0"/>
              <a:t>addresses issues pertaining to liability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3487" y="2571233"/>
            <a:ext cx="3756417" cy="2505530"/>
          </a:xfrm>
          <a:prstGeom prst="rect">
            <a:avLst/>
          </a:prstGeom>
          <a:effectLst>
            <a:softEdge rad="127000"/>
          </a:effectLst>
        </p:spPr>
      </p:pic>
    </p:spTree>
    <p:extLst>
      <p:ext uri="{BB962C8B-B14F-4D97-AF65-F5344CB8AC3E}">
        <p14:creationId xmlns:p14="http://schemas.microsoft.com/office/powerpoint/2010/main" val="1786638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what’s the big deal </a:t>
            </a:r>
            <a:r>
              <a:rPr lang="en-US" dirty="0">
                <a:solidFill>
                  <a:schemeClr val="tx1">
                    <a:lumMod val="95000"/>
                    <a:lumOff val="5000"/>
                  </a:schemeClr>
                </a:solidFill>
              </a:rPr>
              <a:t>about a policy?</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57515" y="5177307"/>
            <a:ext cx="1760650" cy="1459606"/>
          </a:xfrm>
        </p:spPr>
      </p:pic>
      <p:sp>
        <p:nvSpPr>
          <p:cNvPr id="3" name="TextBox 2"/>
          <p:cNvSpPr txBox="1"/>
          <p:nvPr/>
        </p:nvSpPr>
        <p:spPr>
          <a:xfrm>
            <a:off x="1583187" y="1659793"/>
            <a:ext cx="8797185" cy="4247317"/>
          </a:xfrm>
          <a:prstGeom prst="rect">
            <a:avLst/>
          </a:prstGeom>
          <a:noFill/>
        </p:spPr>
        <p:txBody>
          <a:bodyPr wrap="square" rtlCol="0">
            <a:spAutoFit/>
          </a:bodyPr>
          <a:lstStyle/>
          <a:p>
            <a:pPr>
              <a:lnSpc>
                <a:spcPct val="150000"/>
              </a:lnSpc>
            </a:pPr>
            <a:r>
              <a:rPr lang="en-US" sz="2400" b="1" dirty="0">
                <a:solidFill>
                  <a:schemeClr val="accent4">
                    <a:lumMod val="50000"/>
                  </a:schemeClr>
                </a:solidFill>
              </a:rPr>
              <a:t>Garcia v. Tractor Supply Company</a:t>
            </a:r>
          </a:p>
          <a:p>
            <a:pPr>
              <a:lnSpc>
                <a:spcPct val="150000"/>
              </a:lnSpc>
            </a:pPr>
            <a:r>
              <a:rPr lang="en-US" sz="2400" b="1" dirty="0">
                <a:solidFill>
                  <a:schemeClr val="accent4">
                    <a:lumMod val="50000"/>
                  </a:schemeClr>
                </a:solidFill>
              </a:rPr>
              <a:t>Roe v. TeleTech Customer Care Management</a:t>
            </a:r>
          </a:p>
          <a:p>
            <a:pPr>
              <a:lnSpc>
                <a:spcPct val="150000"/>
              </a:lnSpc>
            </a:pPr>
            <a:r>
              <a:rPr lang="en-US" sz="2400" b="1" dirty="0">
                <a:solidFill>
                  <a:schemeClr val="accent4">
                    <a:lumMod val="50000"/>
                  </a:schemeClr>
                </a:solidFill>
              </a:rPr>
              <a:t>Emerald Steel Fabricators, Inc. v. Bureau of Labor and Industries</a:t>
            </a:r>
          </a:p>
          <a:p>
            <a:pPr>
              <a:lnSpc>
                <a:spcPct val="150000"/>
              </a:lnSpc>
            </a:pPr>
            <a:r>
              <a:rPr lang="en-US" sz="2400" b="1" dirty="0">
                <a:solidFill>
                  <a:schemeClr val="accent4">
                    <a:lumMod val="50000"/>
                  </a:schemeClr>
                </a:solidFill>
              </a:rPr>
              <a:t>Barrett v. Robert Half Corp</a:t>
            </a:r>
          </a:p>
          <a:p>
            <a:pPr>
              <a:lnSpc>
                <a:spcPct val="150000"/>
              </a:lnSpc>
            </a:pPr>
            <a:r>
              <a:rPr lang="en-US" sz="2400" b="1" dirty="0">
                <a:solidFill>
                  <a:schemeClr val="accent4">
                    <a:lumMod val="50000"/>
                  </a:schemeClr>
                </a:solidFill>
              </a:rPr>
              <a:t>Ross v. Raging Wire Telecomm, Inc.</a:t>
            </a:r>
          </a:p>
          <a:p>
            <a:pPr>
              <a:lnSpc>
                <a:spcPct val="150000"/>
              </a:lnSpc>
            </a:pPr>
            <a:r>
              <a:rPr lang="en-US" sz="2400" b="1" dirty="0" err="1">
                <a:solidFill>
                  <a:schemeClr val="accent4">
                    <a:lumMod val="50000"/>
                  </a:schemeClr>
                </a:solidFill>
              </a:rPr>
              <a:t>Casias</a:t>
            </a:r>
            <a:r>
              <a:rPr lang="en-US" sz="2400" b="1" dirty="0">
                <a:solidFill>
                  <a:schemeClr val="accent4">
                    <a:lumMod val="50000"/>
                  </a:schemeClr>
                </a:solidFill>
              </a:rPr>
              <a:t> v. Wal-Mart Stores, Inc.</a:t>
            </a:r>
          </a:p>
          <a:p>
            <a:pPr>
              <a:lnSpc>
                <a:spcPct val="150000"/>
              </a:lnSpc>
            </a:pPr>
            <a:r>
              <a:rPr lang="en-US" sz="2400" b="1" dirty="0">
                <a:solidFill>
                  <a:schemeClr val="accent4">
                    <a:lumMod val="50000"/>
                  </a:schemeClr>
                </a:solidFill>
              </a:rPr>
              <a:t>Coats v. Dish Network</a:t>
            </a:r>
          </a:p>
          <a:p>
            <a:endParaRPr lang="en-US" dirty="0"/>
          </a:p>
        </p:txBody>
      </p:sp>
      <p:sp>
        <p:nvSpPr>
          <p:cNvPr id="5" name="TextBox 4"/>
          <p:cNvSpPr txBox="1"/>
          <p:nvPr/>
        </p:nvSpPr>
        <p:spPr>
          <a:xfrm>
            <a:off x="1583187" y="6209414"/>
            <a:ext cx="8995144" cy="276999"/>
          </a:xfrm>
          <a:prstGeom prst="rect">
            <a:avLst/>
          </a:prstGeom>
          <a:noFill/>
        </p:spPr>
        <p:txBody>
          <a:bodyPr wrap="square" rtlCol="0">
            <a:spAutoFit/>
          </a:bodyPr>
          <a:lstStyle/>
          <a:p>
            <a:pPr algn="ctr"/>
            <a:r>
              <a:rPr lang="en-US" sz="1200" dirty="0"/>
              <a:t>http://www.naag.org/publications/nagtri-journal/volume-1-number-2/the-effects-of-marijuana-legalization-on-employment-law.php</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8230"/>
          <a:stretch/>
        </p:blipFill>
        <p:spPr>
          <a:xfrm>
            <a:off x="6330329" y="3360352"/>
            <a:ext cx="3805343" cy="2335932"/>
          </a:xfrm>
          <a:prstGeom prst="rect">
            <a:avLst/>
          </a:prstGeom>
          <a:effectLst>
            <a:softEdge rad="63500"/>
          </a:effectLst>
        </p:spPr>
      </p:pic>
    </p:spTree>
    <p:extLst>
      <p:ext uri="{BB962C8B-B14F-4D97-AF65-F5344CB8AC3E}">
        <p14:creationId xmlns:p14="http://schemas.microsoft.com/office/powerpoint/2010/main" val="7419120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traffic light hanging from a pole&#10;&#10;Description automatically generated">
            <a:extLst>
              <a:ext uri="{FF2B5EF4-FFF2-40B4-BE49-F238E27FC236}">
                <a16:creationId xmlns:a16="http://schemas.microsoft.com/office/drawing/2014/main" id="{3CC96BC1-6D77-4B11-AABF-2E6A2723BA7C}"/>
              </a:ext>
            </a:extLst>
          </p:cNvPr>
          <p:cNvPicPr>
            <a:picLocks noChangeAspect="1"/>
          </p:cNvPicPr>
          <p:nvPr/>
        </p:nvPicPr>
        <p:blipFill rotWithShape="1">
          <a:blip r:embed="rId2">
            <a:alphaModFix amt="35000"/>
            <a:extLst>
              <a:ext uri="{BEBA8EAE-BF5A-486C-A8C5-ECC9F3942E4B}">
                <a14:imgProps xmlns:a14="http://schemas.microsoft.com/office/drawing/2010/main">
                  <a14:imgLayer r:embed="rId3">
                    <a14:imgEffect>
                      <a14:saturation sat="33000"/>
                    </a14:imgEffect>
                  </a14:imgLayer>
                </a14:imgProps>
              </a:ext>
            </a:extLst>
          </a:blip>
          <a:srcRect r="22211"/>
          <a:stretch/>
        </p:blipFill>
        <p:spPr>
          <a:xfrm flipH="1">
            <a:off x="3202060" y="800943"/>
            <a:ext cx="5787880" cy="4956220"/>
          </a:xfrm>
          <a:prstGeom prst="rect">
            <a:avLst/>
          </a:prstGeom>
        </p:spPr>
      </p:pic>
      <p:sp>
        <p:nvSpPr>
          <p:cNvPr id="2" name="Title 1"/>
          <p:cNvSpPr>
            <a:spLocks noGrp="1"/>
          </p:cNvSpPr>
          <p:nvPr>
            <p:ph type="title"/>
          </p:nvPr>
        </p:nvSpPr>
        <p:spPr>
          <a:xfrm>
            <a:off x="1158240" y="348656"/>
            <a:ext cx="9875520" cy="965055"/>
          </a:xfrm>
        </p:spPr>
        <p:txBody>
          <a:bodyPr/>
          <a:lstStyle/>
          <a:p>
            <a:pPr algn="ctr"/>
            <a:r>
              <a:rPr lang="en-US" b="1" dirty="0"/>
              <a:t>winds of </a:t>
            </a:r>
            <a:r>
              <a:rPr lang="en-US" dirty="0">
                <a:solidFill>
                  <a:schemeClr val="tx1">
                    <a:lumMod val="95000"/>
                    <a:lumOff val="5000"/>
                  </a:schemeClr>
                </a:solidFill>
              </a:rPr>
              <a:t>change</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0257515" y="5177307"/>
            <a:ext cx="1760650" cy="1459606"/>
          </a:xfrm>
        </p:spPr>
      </p:pic>
      <p:sp>
        <p:nvSpPr>
          <p:cNvPr id="3" name="TextBox 2"/>
          <p:cNvSpPr txBox="1"/>
          <p:nvPr/>
        </p:nvSpPr>
        <p:spPr>
          <a:xfrm>
            <a:off x="743215" y="1100837"/>
            <a:ext cx="10600660" cy="5147563"/>
          </a:xfrm>
          <a:prstGeom prst="rect">
            <a:avLst/>
          </a:prstGeom>
          <a:noFill/>
        </p:spPr>
        <p:txBody>
          <a:bodyPr wrap="square" rtlCol="0">
            <a:spAutoFit/>
          </a:bodyPr>
          <a:lstStyle/>
          <a:p>
            <a:pPr>
              <a:lnSpc>
                <a:spcPct val="150000"/>
              </a:lnSpc>
            </a:pPr>
            <a:r>
              <a:rPr lang="en-US" sz="2300" b="1" dirty="0">
                <a:solidFill>
                  <a:schemeClr val="accent1">
                    <a:lumMod val="50000"/>
                  </a:schemeClr>
                </a:solidFill>
              </a:rPr>
              <a:t>Callaghan v. Darlington Fabrics Corp, RI Superior Court, 2017</a:t>
            </a:r>
          </a:p>
          <a:p>
            <a:pPr>
              <a:lnSpc>
                <a:spcPct val="150000"/>
              </a:lnSpc>
            </a:pPr>
            <a:r>
              <a:rPr lang="en-US" sz="2300" b="1" dirty="0" err="1">
                <a:solidFill>
                  <a:schemeClr val="accent1">
                    <a:lumMod val="50000"/>
                  </a:schemeClr>
                </a:solidFill>
              </a:rPr>
              <a:t>Barbuto</a:t>
            </a:r>
            <a:r>
              <a:rPr lang="en-US" sz="2300" b="1" dirty="0">
                <a:solidFill>
                  <a:schemeClr val="accent1">
                    <a:lumMod val="50000"/>
                  </a:schemeClr>
                </a:solidFill>
              </a:rPr>
              <a:t> v. Advantage Sales &amp; Marketing MA Supreme Judicial Court, 2017</a:t>
            </a:r>
          </a:p>
          <a:p>
            <a:pPr>
              <a:lnSpc>
                <a:spcPct val="150000"/>
              </a:lnSpc>
            </a:pPr>
            <a:r>
              <a:rPr lang="en-US" sz="2300" b="1" dirty="0" err="1">
                <a:solidFill>
                  <a:schemeClr val="accent1">
                    <a:lumMod val="50000"/>
                  </a:schemeClr>
                </a:solidFill>
              </a:rPr>
              <a:t>Noffsinger</a:t>
            </a:r>
            <a:r>
              <a:rPr lang="en-US" sz="2300" b="1" dirty="0">
                <a:solidFill>
                  <a:schemeClr val="accent1">
                    <a:lumMod val="50000"/>
                  </a:schemeClr>
                </a:solidFill>
              </a:rPr>
              <a:t> v. SSC Niantic Operating Company, CT U.S. District Court, 2018</a:t>
            </a:r>
          </a:p>
          <a:p>
            <a:pPr>
              <a:lnSpc>
                <a:spcPct val="150000"/>
              </a:lnSpc>
            </a:pPr>
            <a:r>
              <a:rPr lang="en-US" sz="2300" b="1" dirty="0">
                <a:solidFill>
                  <a:schemeClr val="accent1">
                    <a:lumMod val="50000"/>
                  </a:schemeClr>
                </a:solidFill>
              </a:rPr>
              <a:t>Terry v. United Parcel Service Incorporated, AZ U.S. District Court, 2019</a:t>
            </a:r>
          </a:p>
          <a:p>
            <a:pPr>
              <a:lnSpc>
                <a:spcPct val="150000"/>
              </a:lnSpc>
            </a:pPr>
            <a:r>
              <a:rPr lang="en-US" sz="2300" b="1" dirty="0">
                <a:solidFill>
                  <a:schemeClr val="accent1">
                    <a:lumMod val="50000"/>
                  </a:schemeClr>
                </a:solidFill>
              </a:rPr>
              <a:t>Wild v. Carriage Funeral Holding, Inc, NJ Superior Court, 2019</a:t>
            </a:r>
          </a:p>
          <a:p>
            <a:pPr>
              <a:lnSpc>
                <a:spcPct val="150000"/>
              </a:lnSpc>
            </a:pPr>
            <a:r>
              <a:rPr lang="en-US" sz="2300" b="1" dirty="0">
                <a:solidFill>
                  <a:schemeClr val="accent1">
                    <a:lumMod val="50000"/>
                  </a:schemeClr>
                </a:solidFill>
              </a:rPr>
              <a:t>New Jersey Compassionate Use MMJ Act</a:t>
            </a:r>
          </a:p>
          <a:p>
            <a:pPr>
              <a:lnSpc>
                <a:spcPct val="150000"/>
              </a:lnSpc>
            </a:pPr>
            <a:r>
              <a:rPr lang="en-US" sz="2300" b="1" dirty="0">
                <a:solidFill>
                  <a:schemeClr val="accent1">
                    <a:lumMod val="50000"/>
                  </a:schemeClr>
                </a:solidFill>
              </a:rPr>
              <a:t>Arkansas Medical Cannabis ACT</a:t>
            </a:r>
          </a:p>
          <a:p>
            <a:pPr>
              <a:lnSpc>
                <a:spcPct val="150000"/>
              </a:lnSpc>
            </a:pPr>
            <a:r>
              <a:rPr lang="en-US" sz="2300" b="1" dirty="0">
                <a:solidFill>
                  <a:schemeClr val="accent1">
                    <a:lumMod val="50000"/>
                  </a:schemeClr>
                </a:solidFill>
              </a:rPr>
              <a:t>OK Unity Bill</a:t>
            </a:r>
          </a:p>
          <a:p>
            <a:pPr>
              <a:lnSpc>
                <a:spcPct val="150000"/>
              </a:lnSpc>
            </a:pPr>
            <a:r>
              <a:rPr lang="en-US" sz="2300" b="1" dirty="0">
                <a:solidFill>
                  <a:schemeClr val="accent1">
                    <a:lumMod val="50000"/>
                  </a:schemeClr>
                </a:solidFill>
              </a:rPr>
              <a:t>NYC Job Applicant Testing Barred unless safety-sensitive</a:t>
            </a:r>
          </a:p>
          <a:p>
            <a:endParaRPr lang="en-US" dirty="0"/>
          </a:p>
        </p:txBody>
      </p:sp>
      <p:sp>
        <p:nvSpPr>
          <p:cNvPr id="5" name="TextBox 4"/>
          <p:cNvSpPr txBox="1"/>
          <p:nvPr/>
        </p:nvSpPr>
        <p:spPr>
          <a:xfrm>
            <a:off x="743215" y="5986790"/>
            <a:ext cx="8995144" cy="523220"/>
          </a:xfrm>
          <a:prstGeom prst="rect">
            <a:avLst/>
          </a:prstGeom>
          <a:noFill/>
        </p:spPr>
        <p:txBody>
          <a:bodyPr wrap="square" rtlCol="0">
            <a:spAutoFit/>
          </a:bodyPr>
          <a:lstStyle/>
          <a:p>
            <a:pPr algn="ctr"/>
            <a:r>
              <a:rPr lang="en-US" sz="1400" dirty="0"/>
              <a:t> Deitchler D, McKenna E. Insight. </a:t>
            </a:r>
            <a:r>
              <a:rPr lang="en-US" sz="1400" i="1" dirty="0"/>
              <a:t>Littler. </a:t>
            </a:r>
            <a:r>
              <a:rPr lang="en-US" sz="1400" dirty="0"/>
              <a:t>[Online] January 11, 2019. [Cited: August 28, 2019.] littler.com/publication-press/publication/connecticut-continues-extend-protections-employees-under-state-medical.</a:t>
            </a:r>
          </a:p>
        </p:txBody>
      </p:sp>
    </p:spTree>
    <p:extLst>
      <p:ext uri="{BB962C8B-B14F-4D97-AF65-F5344CB8AC3E}">
        <p14:creationId xmlns:p14="http://schemas.microsoft.com/office/powerpoint/2010/main" val="950587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520143" y="1963420"/>
            <a:ext cx="5044626" cy="3596306"/>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nSpc>
                <a:spcPct val="150000"/>
              </a:lnSpc>
            </a:pPr>
            <a:r>
              <a:rPr lang="en-US" sz="3100" b="1" dirty="0"/>
              <a:t>Safe &amp; Drug Free Workplace </a:t>
            </a:r>
          </a:p>
          <a:p>
            <a:pPr>
              <a:lnSpc>
                <a:spcPct val="150000"/>
              </a:lnSpc>
            </a:pPr>
            <a:r>
              <a:rPr lang="en-US" sz="3100" b="1" dirty="0"/>
              <a:t>Workers Compensation</a:t>
            </a:r>
          </a:p>
          <a:p>
            <a:pPr>
              <a:lnSpc>
                <a:spcPct val="150000"/>
              </a:lnSpc>
            </a:pPr>
            <a:r>
              <a:rPr lang="en-US" sz="3100" b="1" dirty="0"/>
              <a:t>State laws</a:t>
            </a:r>
          </a:p>
          <a:p>
            <a:pPr>
              <a:lnSpc>
                <a:spcPct val="150000"/>
              </a:lnSpc>
            </a:pPr>
            <a:r>
              <a:rPr lang="en-US" sz="3100" b="1" dirty="0"/>
              <a:t>Reasonable Cause Situations</a:t>
            </a:r>
          </a:p>
          <a:p>
            <a:pPr>
              <a:lnSpc>
                <a:spcPct val="150000"/>
              </a:lnSpc>
            </a:pPr>
            <a:r>
              <a:rPr lang="en-US" sz="3100" b="1" dirty="0"/>
              <a:t>Liability Issues</a:t>
            </a:r>
          </a:p>
        </p:txBody>
      </p:sp>
      <p:sp>
        <p:nvSpPr>
          <p:cNvPr id="2" name="Title 1"/>
          <p:cNvSpPr>
            <a:spLocks noGrp="1"/>
          </p:cNvSpPr>
          <p:nvPr>
            <p:ph type="title"/>
          </p:nvPr>
        </p:nvSpPr>
        <p:spPr/>
        <p:txBody>
          <a:bodyPr/>
          <a:lstStyle/>
          <a:p>
            <a:pPr algn="ctr"/>
            <a:r>
              <a:rPr lang="en-US" b="1" dirty="0"/>
              <a:t>what’s the big deal </a:t>
            </a:r>
            <a:r>
              <a:rPr lang="en-US" dirty="0">
                <a:solidFill>
                  <a:schemeClr val="tx1">
                    <a:lumMod val="95000"/>
                    <a:lumOff val="5000"/>
                  </a:schemeClr>
                </a:solidFill>
              </a:rPr>
              <a:t>about a policy?</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57515" y="5177307"/>
            <a:ext cx="1760650" cy="1459606"/>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143" y="1843110"/>
            <a:ext cx="6096000" cy="4064000"/>
          </a:xfrm>
          <a:prstGeom prst="rect">
            <a:avLst/>
          </a:prstGeom>
          <a:effectLst>
            <a:softEdge rad="127000"/>
          </a:effectLst>
        </p:spPr>
      </p:pic>
    </p:spTree>
    <p:extLst>
      <p:ext uri="{BB962C8B-B14F-4D97-AF65-F5344CB8AC3E}">
        <p14:creationId xmlns:p14="http://schemas.microsoft.com/office/powerpoint/2010/main" val="37946229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b="17561"/>
          <a:stretch/>
        </p:blipFill>
        <p:spPr>
          <a:xfrm>
            <a:off x="1974396" y="2975212"/>
            <a:ext cx="8283119" cy="34665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Content Placeholder 2"/>
          <p:cNvSpPr>
            <a:spLocks noGrp="1"/>
          </p:cNvSpPr>
          <p:nvPr>
            <p:ph idx="1"/>
          </p:nvPr>
        </p:nvSpPr>
        <p:spPr>
          <a:xfrm>
            <a:off x="1513556" y="1868510"/>
            <a:ext cx="9130352" cy="4038600"/>
          </a:xfrm>
        </p:spPr>
        <p:txBody>
          <a:bodyPr>
            <a:normAutofit/>
          </a:bodyPr>
          <a:lstStyle/>
          <a:p>
            <a:pPr marL="45720" indent="0" algn="ctr">
              <a:buNone/>
            </a:pPr>
            <a:r>
              <a:rPr lang="en-US" sz="3600" b="1" i="1" dirty="0">
                <a:solidFill>
                  <a:schemeClr val="accent3">
                    <a:lumMod val="75000"/>
                  </a:schemeClr>
                </a:solidFill>
                <a:effectLst>
                  <a:outerShdw blurRad="38100" dist="38100" dir="2700000" algn="tl">
                    <a:srgbClr val="000000">
                      <a:alpha val="43137"/>
                    </a:srgbClr>
                  </a:outerShdw>
                </a:effectLst>
              </a:rPr>
              <a:t>people in the community know whether or not your company is “drug-friendly”</a:t>
            </a:r>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7515" y="5177307"/>
            <a:ext cx="1760650" cy="1459606"/>
          </a:xfrm>
          <a:prstGeom prst="rect">
            <a:avLst/>
          </a:prstGeom>
        </p:spPr>
      </p:pic>
      <p:sp>
        <p:nvSpPr>
          <p:cNvPr id="8" name="Title 1"/>
          <p:cNvSpPr txBox="1">
            <a:spLocks/>
          </p:cNvSpPr>
          <p:nvPr/>
        </p:nvSpPr>
        <p:spPr>
          <a:xfrm>
            <a:off x="1295400" y="762000"/>
            <a:ext cx="987552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b="1"/>
              <a:t>what’s the big deal </a:t>
            </a:r>
            <a:r>
              <a:rPr lang="en-US">
                <a:solidFill>
                  <a:schemeClr val="tx1">
                    <a:lumMod val="95000"/>
                    <a:lumOff val="5000"/>
                  </a:schemeClr>
                </a:solidFill>
              </a:rPr>
              <a:t>about a policy?</a:t>
            </a:r>
            <a:endParaRPr lang="en-US" dirty="0">
              <a:solidFill>
                <a:schemeClr val="tx1">
                  <a:lumMod val="95000"/>
                  <a:lumOff val="5000"/>
                </a:schemeClr>
              </a:solidFill>
            </a:endParaRPr>
          </a:p>
        </p:txBody>
      </p:sp>
      <p:sp>
        <p:nvSpPr>
          <p:cNvPr id="10" name="Oval 9"/>
          <p:cNvSpPr/>
          <p:nvPr/>
        </p:nvSpPr>
        <p:spPr>
          <a:xfrm>
            <a:off x="6946710" y="4708478"/>
            <a:ext cx="3466532" cy="709683"/>
          </a:xfrm>
          <a:prstGeom prst="ellipse">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98012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flexibility</a:t>
            </a:r>
            <a:r>
              <a:rPr lang="en-US" dirty="0"/>
              <a:t>. </a:t>
            </a:r>
            <a:r>
              <a:rPr lang="en-US" dirty="0">
                <a:solidFill>
                  <a:schemeClr val="tx1">
                    <a:lumMod val="95000"/>
                    <a:lumOff val="5000"/>
                  </a:schemeClr>
                </a:solidFill>
              </a:rPr>
              <a:t>change it up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6270" y="1826669"/>
            <a:ext cx="4048125" cy="2686050"/>
          </a:xfrm>
          <a:prstGeom prst="rect">
            <a:avLst/>
          </a:prstGeom>
        </p:spPr>
      </p:pic>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7515" y="5177307"/>
            <a:ext cx="1760650" cy="1459606"/>
          </a:xfrm>
          <a:prstGeom prst="rect">
            <a:avLst/>
          </a:prstGeom>
        </p:spPr>
      </p:pic>
      <p:sp>
        <p:nvSpPr>
          <p:cNvPr id="3" name="Content Placeholder 2"/>
          <p:cNvSpPr>
            <a:spLocks noGrp="1"/>
          </p:cNvSpPr>
          <p:nvPr>
            <p:ph idx="1"/>
          </p:nvPr>
        </p:nvSpPr>
        <p:spPr>
          <a:xfrm>
            <a:off x="1579728" y="2143282"/>
            <a:ext cx="7284871" cy="3763828"/>
          </a:xfrm>
        </p:spPr>
        <p:txBody>
          <a:bodyPr>
            <a:normAutofit/>
          </a:bodyPr>
          <a:lstStyle/>
          <a:p>
            <a:pPr>
              <a:buClr>
                <a:schemeClr val="tx1"/>
              </a:buClr>
            </a:pPr>
            <a:r>
              <a:rPr lang="en-US" sz="2400" b="1" dirty="0">
                <a:solidFill>
                  <a:schemeClr val="tx1">
                    <a:lumMod val="95000"/>
                    <a:lumOff val="5000"/>
                  </a:schemeClr>
                </a:solidFill>
              </a:rPr>
              <a:t>think of your policy as a “living/breathing” document</a:t>
            </a:r>
          </a:p>
          <a:p>
            <a:pPr>
              <a:buClr>
                <a:schemeClr val="tx1"/>
              </a:buClr>
            </a:pPr>
            <a:r>
              <a:rPr lang="en-US" sz="2400" b="1" dirty="0">
                <a:solidFill>
                  <a:schemeClr val="tx1">
                    <a:lumMod val="95000"/>
                    <a:lumOff val="5000"/>
                  </a:schemeClr>
                </a:solidFill>
              </a:rPr>
              <a:t>review annually</a:t>
            </a:r>
          </a:p>
          <a:p>
            <a:pPr>
              <a:buClr>
                <a:schemeClr val="tx1"/>
              </a:buClr>
            </a:pPr>
            <a:r>
              <a:rPr lang="en-US" sz="2400" b="1" dirty="0">
                <a:solidFill>
                  <a:schemeClr val="tx1">
                    <a:lumMod val="95000"/>
                    <a:lumOff val="5000"/>
                  </a:schemeClr>
                </a:solidFill>
              </a:rPr>
              <a:t>change it when necessary</a:t>
            </a:r>
          </a:p>
          <a:p>
            <a:pPr>
              <a:buClr>
                <a:schemeClr val="tx1"/>
              </a:buClr>
            </a:pPr>
            <a:r>
              <a:rPr lang="en-US" sz="2400" b="1" dirty="0">
                <a:solidFill>
                  <a:schemeClr val="tx1">
                    <a:lumMod val="95000"/>
                    <a:lumOff val="5000"/>
                  </a:schemeClr>
                </a:solidFill>
              </a:rPr>
              <a:t>sometimes trends don’t last – but sometimes they become ingrained</a:t>
            </a:r>
          </a:p>
          <a:p>
            <a:pPr>
              <a:buClr>
                <a:schemeClr val="tx1"/>
              </a:buClr>
            </a:pPr>
            <a:r>
              <a:rPr lang="en-US" sz="2400" b="1" dirty="0">
                <a:solidFill>
                  <a:schemeClr val="tx1">
                    <a:lumMod val="95000"/>
                    <a:lumOff val="5000"/>
                  </a:schemeClr>
                </a:solidFill>
              </a:rPr>
              <a:t>common sense decisions don’t necessarily require policy changes</a:t>
            </a:r>
          </a:p>
        </p:txBody>
      </p:sp>
    </p:spTree>
    <p:extLst>
      <p:ext uri="{BB962C8B-B14F-4D97-AF65-F5344CB8AC3E}">
        <p14:creationId xmlns:p14="http://schemas.microsoft.com/office/powerpoint/2010/main" val="35770769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80759" y="1813560"/>
            <a:ext cx="5420086" cy="39703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nSpc>
                <a:spcPct val="150000"/>
              </a:lnSpc>
            </a:pPr>
            <a:r>
              <a:rPr lang="en-US" sz="2400" b="1" dirty="0"/>
              <a:t>if you choose to make allowances in your policy:</a:t>
            </a:r>
          </a:p>
          <a:p>
            <a:pPr marL="285750" indent="-285750">
              <a:lnSpc>
                <a:spcPct val="150000"/>
              </a:lnSpc>
              <a:buFont typeface="Arial" panose="020B0604020202020204" pitchFamily="34" charset="0"/>
              <a:buChar char="•"/>
            </a:pPr>
            <a:r>
              <a:rPr lang="en-US" sz="2400" dirty="0"/>
              <a:t>be very specific</a:t>
            </a:r>
          </a:p>
          <a:p>
            <a:pPr marL="285750" indent="-285750">
              <a:lnSpc>
                <a:spcPct val="150000"/>
              </a:lnSpc>
              <a:buFont typeface="Arial" panose="020B0604020202020204" pitchFamily="34" charset="0"/>
              <a:buChar char="•"/>
            </a:pPr>
            <a:r>
              <a:rPr lang="en-US" sz="2400" dirty="0"/>
              <a:t>be consistent</a:t>
            </a:r>
          </a:p>
          <a:p>
            <a:pPr marL="285750" indent="-285750">
              <a:lnSpc>
                <a:spcPct val="150000"/>
              </a:lnSpc>
              <a:buFont typeface="Arial" panose="020B0604020202020204" pitchFamily="34" charset="0"/>
              <a:buChar char="•"/>
            </a:pPr>
            <a:r>
              <a:rPr lang="en-US" sz="2400" dirty="0"/>
              <a:t>safety sensitive does not qualify</a:t>
            </a:r>
          </a:p>
          <a:p>
            <a:pPr marL="285750" indent="-285750">
              <a:lnSpc>
                <a:spcPct val="150000"/>
              </a:lnSpc>
              <a:buFont typeface="Arial" panose="020B0604020202020204" pitchFamily="34" charset="0"/>
              <a:buChar char="•"/>
            </a:pPr>
            <a:r>
              <a:rPr lang="en-US" sz="2400" dirty="0"/>
              <a:t>keep detailed documentation of accommodations</a:t>
            </a:r>
          </a:p>
        </p:txBody>
      </p:sp>
      <p:sp>
        <p:nvSpPr>
          <p:cNvPr id="2" name="Title 1"/>
          <p:cNvSpPr>
            <a:spLocks noGrp="1"/>
          </p:cNvSpPr>
          <p:nvPr>
            <p:ph type="title"/>
          </p:nvPr>
        </p:nvSpPr>
        <p:spPr/>
        <p:txBody>
          <a:bodyPr/>
          <a:lstStyle/>
          <a:p>
            <a:pPr algn="ctr"/>
            <a:r>
              <a:rPr lang="en-US" b="1" dirty="0"/>
              <a:t>medical marijuana </a:t>
            </a:r>
            <a:r>
              <a:rPr lang="en-US" dirty="0">
                <a:solidFill>
                  <a:schemeClr val="tx1">
                    <a:lumMod val="95000"/>
                    <a:lumOff val="5000"/>
                  </a:schemeClr>
                </a:solidFill>
              </a:rPr>
              <a:t>accommodation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57515" y="5177307"/>
            <a:ext cx="1760650" cy="1459606"/>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06977"/>
            <a:ext cx="6373378" cy="3346023"/>
          </a:xfrm>
          <a:prstGeom prst="rect">
            <a:avLst/>
          </a:prstGeom>
          <a:effectLst>
            <a:softEdge rad="31750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6951" y="4417443"/>
            <a:ext cx="3783808" cy="2440557"/>
          </a:xfrm>
          <a:prstGeom prst="rect">
            <a:avLst/>
          </a:prstGeom>
          <a:effectLst>
            <a:softEdge rad="317500"/>
          </a:effectLst>
        </p:spPr>
      </p:pic>
    </p:spTree>
    <p:extLst>
      <p:ext uri="{BB962C8B-B14F-4D97-AF65-F5344CB8AC3E}">
        <p14:creationId xmlns:p14="http://schemas.microsoft.com/office/powerpoint/2010/main" val="3550941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cap="none" dirty="0">
                <a:solidFill>
                  <a:schemeClr val="tx1"/>
                </a:solidFill>
              </a:rPr>
              <a:t>state laws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1498" y="157660"/>
            <a:ext cx="4162567" cy="3117907"/>
          </a:xfrm>
          <a:prstGeom prst="rect">
            <a:avLst/>
          </a:prstGeom>
          <a:effectLst>
            <a:softEdge rad="127000"/>
          </a:effectLst>
        </p:spPr>
      </p:pic>
      <p:pic>
        <p:nvPicPr>
          <p:cNvPr id="7"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5014" y="4706636"/>
            <a:ext cx="2325720" cy="1928058"/>
          </a:xfrm>
          <a:prstGeom prst="rect">
            <a:avLst/>
          </a:prstGeom>
        </p:spPr>
      </p:pic>
    </p:spTree>
    <p:extLst>
      <p:ext uri="{BB962C8B-B14F-4D97-AF65-F5344CB8AC3E}">
        <p14:creationId xmlns:p14="http://schemas.microsoft.com/office/powerpoint/2010/main" val="23026155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illinois silhouette">
            <a:extLst>
              <a:ext uri="{FF2B5EF4-FFF2-40B4-BE49-F238E27FC236}">
                <a16:creationId xmlns:a16="http://schemas.microsoft.com/office/drawing/2014/main" id="{AE68C35D-2D80-40F1-934D-C27F45FCC7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6590" b="7303"/>
          <a:stretch/>
        </p:blipFill>
        <p:spPr bwMode="auto">
          <a:xfrm>
            <a:off x="9172185" y="313756"/>
            <a:ext cx="2753114" cy="330440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620394" y="526492"/>
            <a:ext cx="6629400" cy="878958"/>
          </a:xfrm>
        </p:spPr>
        <p:txBody>
          <a:bodyPr/>
          <a:lstStyle/>
          <a:p>
            <a:pPr algn="ctr"/>
            <a:r>
              <a:rPr lang="en-US" b="1" dirty="0" err="1"/>
              <a:t>illinois</a:t>
            </a:r>
            <a:r>
              <a:rPr lang="en-US" dirty="0"/>
              <a:t> </a:t>
            </a:r>
            <a:r>
              <a:rPr lang="en-US" dirty="0">
                <a:solidFill>
                  <a:schemeClr val="tx1">
                    <a:lumMod val="95000"/>
                    <a:lumOff val="5000"/>
                  </a:schemeClr>
                </a:solidFill>
              </a:rPr>
              <a:t>law</a:t>
            </a:r>
          </a:p>
        </p:txBody>
      </p:sp>
      <p:sp>
        <p:nvSpPr>
          <p:cNvPr id="3" name="Content Placeholder 2"/>
          <p:cNvSpPr>
            <a:spLocks noGrp="1"/>
          </p:cNvSpPr>
          <p:nvPr>
            <p:ph idx="1"/>
          </p:nvPr>
        </p:nvSpPr>
        <p:spPr>
          <a:xfrm>
            <a:off x="704850" y="1542654"/>
            <a:ext cx="10782299" cy="4576492"/>
          </a:xfrm>
        </p:spPr>
        <p:txBody>
          <a:bodyPr>
            <a:normAutofit/>
          </a:bodyPr>
          <a:lstStyle/>
          <a:p>
            <a:r>
              <a:rPr lang="en-US" sz="3200" b="1" dirty="0">
                <a:solidFill>
                  <a:schemeClr val="tx1">
                    <a:lumMod val="95000"/>
                    <a:lumOff val="5000"/>
                  </a:schemeClr>
                </a:solidFill>
              </a:rPr>
              <a:t>Illinois does not encourage OR prohibit testing</a:t>
            </a:r>
          </a:p>
          <a:p>
            <a:r>
              <a:rPr lang="en-US" sz="3200" b="1" dirty="0">
                <a:solidFill>
                  <a:schemeClr val="tx1">
                    <a:lumMod val="95000"/>
                    <a:lumOff val="5000"/>
                  </a:schemeClr>
                </a:solidFill>
              </a:rPr>
              <a:t>Employers have the right to a drug-free workplace</a:t>
            </a:r>
          </a:p>
          <a:p>
            <a:r>
              <a:rPr lang="en-US" sz="3200" b="1" dirty="0">
                <a:solidFill>
                  <a:schemeClr val="tx1">
                    <a:lumMod val="95000"/>
                    <a:lumOff val="5000"/>
                  </a:schemeClr>
                </a:solidFill>
              </a:rPr>
              <a:t>It is not illegal for employers to require testing for those who have been or are in a drug rehab program</a:t>
            </a:r>
          </a:p>
          <a:p>
            <a:r>
              <a:rPr lang="en-US" sz="3200" b="1" dirty="0">
                <a:solidFill>
                  <a:schemeClr val="tx1">
                    <a:lumMod val="95000"/>
                    <a:lumOff val="5000"/>
                  </a:schemeClr>
                </a:solidFill>
              </a:rPr>
              <a:t>There </a:t>
            </a:r>
            <a:r>
              <a:rPr lang="en-US" sz="3200" b="1" dirty="0">
                <a:solidFill>
                  <a:schemeClr val="accent3">
                    <a:lumMod val="50000"/>
                  </a:schemeClr>
                </a:solidFill>
              </a:rPr>
              <a:t>*IS* </a:t>
            </a:r>
            <a:r>
              <a:rPr lang="en-US" sz="3200" b="1" dirty="0">
                <a:solidFill>
                  <a:schemeClr val="tx1">
                    <a:lumMod val="95000"/>
                    <a:lumOff val="5000"/>
                  </a:schemeClr>
                </a:solidFill>
              </a:rPr>
              <a:t>a discrimination law</a:t>
            </a:r>
          </a:p>
          <a:p>
            <a:pPr lvl="1"/>
            <a:r>
              <a:rPr lang="en-US" sz="3000" b="1" dirty="0">
                <a:solidFill>
                  <a:schemeClr val="tx1">
                    <a:lumMod val="95000"/>
                    <a:lumOff val="5000"/>
                  </a:schemeClr>
                </a:solidFill>
              </a:rPr>
              <a:t>Prescribed medication = ADA protections</a:t>
            </a:r>
          </a:p>
          <a:p>
            <a:pPr lvl="1"/>
            <a:r>
              <a:rPr lang="en-US" sz="3000" b="1" dirty="0">
                <a:solidFill>
                  <a:schemeClr val="tx1">
                    <a:lumMod val="95000"/>
                    <a:lumOff val="5000"/>
                  </a:schemeClr>
                </a:solidFill>
              </a:rPr>
              <a:t>Singling out protected groups (age, race, gender, etc.)</a:t>
            </a:r>
          </a:p>
          <a:p>
            <a:pPr lvl="1"/>
            <a:r>
              <a:rPr lang="en-US" sz="3000" b="1" dirty="0">
                <a:solidFill>
                  <a:schemeClr val="tx1">
                    <a:lumMod val="95000"/>
                    <a:lumOff val="5000"/>
                  </a:schemeClr>
                </a:solidFill>
              </a:rPr>
              <a:t>Protect privacy</a:t>
            </a:r>
          </a:p>
        </p:txBody>
      </p:sp>
      <p:sp>
        <p:nvSpPr>
          <p:cNvPr id="4" name="TextBox 3"/>
          <p:cNvSpPr txBox="1"/>
          <p:nvPr/>
        </p:nvSpPr>
        <p:spPr>
          <a:xfrm>
            <a:off x="2883550" y="5954804"/>
            <a:ext cx="6103089" cy="646331"/>
          </a:xfrm>
          <a:prstGeom prst="rect">
            <a:avLst/>
          </a:prstGeom>
          <a:noFill/>
        </p:spPr>
        <p:txBody>
          <a:bodyPr wrap="square" rtlCol="0">
            <a:spAutoFit/>
          </a:bodyPr>
          <a:lstStyle/>
          <a:p>
            <a:pPr algn="ctr"/>
            <a:r>
              <a:rPr lang="en-US" sz="1200" dirty="0">
                <a:hlinkClick r:id="rId3"/>
              </a:rPr>
              <a:t>https://www.nolo.com/legal-encyclopedia/illinois-drug-testing-laws.html</a:t>
            </a:r>
            <a:endParaRPr lang="en-US" sz="1200" dirty="0"/>
          </a:p>
          <a:p>
            <a:pPr algn="ctr"/>
            <a:r>
              <a:rPr lang="en-US" sz="1200" dirty="0">
                <a:hlinkClick r:id="rId4"/>
              </a:rPr>
              <a:t>https://www.loriecker.com/employee-rights/drug-testing-workplace</a:t>
            </a:r>
            <a:endParaRPr lang="en-US" sz="1200" dirty="0"/>
          </a:p>
          <a:p>
            <a:pPr algn="ctr"/>
            <a:r>
              <a:rPr lang="en-US" sz="1200" dirty="0">
                <a:hlinkClick r:id="rId5"/>
              </a:rPr>
              <a:t>https://www.goldmanandehrlich.com/drug-testing-look-like-illinois/</a:t>
            </a:r>
            <a:endParaRPr lang="en-US" sz="1200" dirty="0"/>
          </a:p>
        </p:txBody>
      </p:sp>
      <p:pic>
        <p:nvPicPr>
          <p:cNvPr id="5" name="Content Placeholder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57515" y="5177307"/>
            <a:ext cx="1760650" cy="1459606"/>
          </a:xfrm>
          <a:prstGeom prst="rect">
            <a:avLst/>
          </a:prstGeom>
        </p:spPr>
      </p:pic>
    </p:spTree>
    <p:extLst>
      <p:ext uri="{BB962C8B-B14F-4D97-AF65-F5344CB8AC3E}">
        <p14:creationId xmlns:p14="http://schemas.microsoft.com/office/powerpoint/2010/main" val="2030318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illinois silhouette">
            <a:extLst>
              <a:ext uri="{FF2B5EF4-FFF2-40B4-BE49-F238E27FC236}">
                <a16:creationId xmlns:a16="http://schemas.microsoft.com/office/drawing/2014/main" id="{AE68C35D-2D80-40F1-934D-C27F45FCC7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6590" b="7303"/>
          <a:stretch/>
        </p:blipFill>
        <p:spPr bwMode="auto">
          <a:xfrm>
            <a:off x="9172185" y="313756"/>
            <a:ext cx="2753114" cy="330440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620394" y="526492"/>
            <a:ext cx="6629400" cy="878958"/>
          </a:xfrm>
        </p:spPr>
        <p:txBody>
          <a:bodyPr/>
          <a:lstStyle/>
          <a:p>
            <a:pPr algn="ctr"/>
            <a:r>
              <a:rPr lang="en-US" b="1" dirty="0" err="1"/>
              <a:t>illinois</a:t>
            </a:r>
            <a:r>
              <a:rPr lang="en-US" dirty="0"/>
              <a:t> </a:t>
            </a:r>
            <a:r>
              <a:rPr lang="en-US" dirty="0">
                <a:solidFill>
                  <a:schemeClr val="tx1">
                    <a:lumMod val="95000"/>
                    <a:lumOff val="5000"/>
                  </a:schemeClr>
                </a:solidFill>
              </a:rPr>
              <a:t>law</a:t>
            </a:r>
          </a:p>
        </p:txBody>
      </p:sp>
      <p:sp>
        <p:nvSpPr>
          <p:cNvPr id="3" name="Content Placeholder 2"/>
          <p:cNvSpPr>
            <a:spLocks noGrp="1"/>
          </p:cNvSpPr>
          <p:nvPr>
            <p:ph idx="1"/>
          </p:nvPr>
        </p:nvSpPr>
        <p:spPr>
          <a:xfrm>
            <a:off x="872067" y="1701477"/>
            <a:ext cx="9122537" cy="3933779"/>
          </a:xfrm>
        </p:spPr>
        <p:txBody>
          <a:bodyPr>
            <a:normAutofit/>
          </a:bodyPr>
          <a:lstStyle/>
          <a:p>
            <a:pPr fontAlgn="base"/>
            <a:r>
              <a:rPr lang="en-US" sz="2400" dirty="0">
                <a:solidFill>
                  <a:schemeClr val="tx1"/>
                </a:solidFill>
              </a:rPr>
              <a:t>A potential employee can be drug tested providing they have been given a conditional job offer based upon the drug testing results.</a:t>
            </a:r>
          </a:p>
          <a:p>
            <a:pPr fontAlgn="base"/>
            <a:r>
              <a:rPr lang="en-US" sz="2400" dirty="0">
                <a:solidFill>
                  <a:schemeClr val="tx1"/>
                </a:solidFill>
              </a:rPr>
              <a:t>Any employer that receives funding from the federal government must require drug test of all potential employees.</a:t>
            </a:r>
          </a:p>
          <a:p>
            <a:pPr fontAlgn="base"/>
            <a:r>
              <a:rPr lang="en-US" sz="2400" dirty="0">
                <a:solidFill>
                  <a:schemeClr val="tx1"/>
                </a:solidFill>
              </a:rPr>
              <a:t>Employers desiring to receive the funding to promote their drug-free work environment must comply with specific rules that include posting or publishing a notification of their policy for a drug-free work environment.</a:t>
            </a:r>
          </a:p>
          <a:p>
            <a:pPr fontAlgn="base"/>
            <a:r>
              <a:rPr lang="en-US" sz="2400" dirty="0">
                <a:solidFill>
                  <a:schemeClr val="tx1"/>
                </a:solidFill>
              </a:rPr>
              <a:t>Employer’s receiving funding must set up an awareness program delineating the harmful effects of drugs.</a:t>
            </a:r>
          </a:p>
        </p:txBody>
      </p:sp>
      <p:sp>
        <p:nvSpPr>
          <p:cNvPr id="4" name="TextBox 3"/>
          <p:cNvSpPr txBox="1"/>
          <p:nvPr/>
        </p:nvSpPr>
        <p:spPr>
          <a:xfrm>
            <a:off x="2883550" y="5954804"/>
            <a:ext cx="6103089" cy="646331"/>
          </a:xfrm>
          <a:prstGeom prst="rect">
            <a:avLst/>
          </a:prstGeom>
          <a:noFill/>
        </p:spPr>
        <p:txBody>
          <a:bodyPr wrap="square" rtlCol="0">
            <a:spAutoFit/>
          </a:bodyPr>
          <a:lstStyle/>
          <a:p>
            <a:pPr algn="ctr"/>
            <a:r>
              <a:rPr lang="en-US" sz="1200" dirty="0">
                <a:hlinkClick r:id="rId3"/>
              </a:rPr>
              <a:t>https://www.nolo.com/legal-encyclopedia/illinois-drug-testing-laws.html</a:t>
            </a:r>
            <a:endParaRPr lang="en-US" sz="1200" dirty="0"/>
          </a:p>
          <a:p>
            <a:pPr algn="ctr"/>
            <a:r>
              <a:rPr lang="en-US" sz="1200" dirty="0">
                <a:hlinkClick r:id="rId4"/>
              </a:rPr>
              <a:t>https://www.loriecker.com/employee-rights/drug-testing-workplace</a:t>
            </a:r>
            <a:endParaRPr lang="en-US" sz="1200" dirty="0"/>
          </a:p>
          <a:p>
            <a:pPr algn="ctr"/>
            <a:r>
              <a:rPr lang="en-US" sz="1200" dirty="0">
                <a:hlinkClick r:id="rId5"/>
              </a:rPr>
              <a:t>https://www.goldmanandehrlich.com/drug-testing-look-like-illinois/</a:t>
            </a:r>
            <a:endParaRPr lang="en-US" sz="1200" dirty="0"/>
          </a:p>
        </p:txBody>
      </p:sp>
      <p:pic>
        <p:nvPicPr>
          <p:cNvPr id="5" name="Content Placeholder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57515" y="5177307"/>
            <a:ext cx="1760650" cy="1459606"/>
          </a:xfrm>
          <a:prstGeom prst="rect">
            <a:avLst/>
          </a:prstGeom>
        </p:spPr>
      </p:pic>
    </p:spTree>
    <p:extLst>
      <p:ext uri="{BB962C8B-B14F-4D97-AF65-F5344CB8AC3E}">
        <p14:creationId xmlns:p14="http://schemas.microsoft.com/office/powerpoint/2010/main" val="3948321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960" y="2309585"/>
            <a:ext cx="5190201" cy="3472716"/>
          </a:xfrm>
          <a:prstGeom prst="rect">
            <a:avLst/>
          </a:prstGeom>
        </p:spPr>
      </p:pic>
      <p:sp>
        <p:nvSpPr>
          <p:cNvPr id="2" name="Title 1"/>
          <p:cNvSpPr>
            <a:spLocks noGrp="1"/>
          </p:cNvSpPr>
          <p:nvPr>
            <p:ph type="title"/>
          </p:nvPr>
        </p:nvSpPr>
        <p:spPr/>
        <p:txBody>
          <a:bodyPr/>
          <a:lstStyle/>
          <a:p>
            <a:pPr algn="ctr"/>
            <a:r>
              <a:rPr lang="en-US" b="1" dirty="0"/>
              <a:t>today’s</a:t>
            </a:r>
            <a:r>
              <a:rPr lang="en-US" dirty="0"/>
              <a:t> </a:t>
            </a:r>
            <a:r>
              <a:rPr lang="en-US" dirty="0">
                <a:solidFill>
                  <a:schemeClr val="tx1">
                    <a:lumMod val="95000"/>
                    <a:lumOff val="5000"/>
                  </a:schemeClr>
                </a:solidFill>
              </a:rPr>
              <a:t>goals</a:t>
            </a:r>
          </a:p>
        </p:txBody>
      </p:sp>
      <p:sp>
        <p:nvSpPr>
          <p:cNvPr id="3" name="Content Placeholder 2"/>
          <p:cNvSpPr>
            <a:spLocks noGrp="1"/>
          </p:cNvSpPr>
          <p:nvPr>
            <p:ph idx="1"/>
          </p:nvPr>
        </p:nvSpPr>
        <p:spPr>
          <a:xfrm>
            <a:off x="5418161" y="1868508"/>
            <a:ext cx="4585648" cy="4354869"/>
          </a:xfrm>
          <a:ln w="38100"/>
        </p:spPr>
        <p:style>
          <a:lnRef idx="2">
            <a:schemeClr val="accent2"/>
          </a:lnRef>
          <a:fillRef idx="1">
            <a:schemeClr val="lt1"/>
          </a:fillRef>
          <a:effectRef idx="0">
            <a:schemeClr val="accent2"/>
          </a:effectRef>
          <a:fontRef idx="minor">
            <a:schemeClr val="dk1"/>
          </a:fontRef>
        </p:style>
        <p:txBody>
          <a:bodyPr anchor="ctr">
            <a:normAutofit/>
          </a:bodyPr>
          <a:lstStyle/>
          <a:p>
            <a:pPr>
              <a:lnSpc>
                <a:spcPct val="150000"/>
              </a:lnSpc>
            </a:pPr>
            <a:r>
              <a:rPr lang="en-US" sz="2800" dirty="0">
                <a:solidFill>
                  <a:schemeClr val="bg2">
                    <a:lumMod val="50000"/>
                  </a:schemeClr>
                </a:solidFill>
              </a:rPr>
              <a:t>value of policy</a:t>
            </a:r>
          </a:p>
          <a:p>
            <a:pPr>
              <a:lnSpc>
                <a:spcPct val="150000"/>
              </a:lnSpc>
            </a:pPr>
            <a:r>
              <a:rPr lang="en-US" sz="2800" dirty="0">
                <a:solidFill>
                  <a:schemeClr val="bg2">
                    <a:lumMod val="50000"/>
                  </a:schemeClr>
                </a:solidFill>
              </a:rPr>
              <a:t>understand Nevada law</a:t>
            </a:r>
          </a:p>
          <a:p>
            <a:pPr>
              <a:lnSpc>
                <a:spcPct val="150000"/>
              </a:lnSpc>
            </a:pPr>
            <a:r>
              <a:rPr lang="en-US" sz="2800" dirty="0">
                <a:solidFill>
                  <a:schemeClr val="bg2">
                    <a:lumMod val="50000"/>
                  </a:schemeClr>
                </a:solidFill>
              </a:rPr>
              <a:t>review best practices</a:t>
            </a:r>
          </a:p>
          <a:p>
            <a:pPr>
              <a:lnSpc>
                <a:spcPct val="150000"/>
              </a:lnSpc>
            </a:pPr>
            <a:r>
              <a:rPr lang="en-US" sz="2800" dirty="0">
                <a:solidFill>
                  <a:schemeClr val="bg2">
                    <a:lumMod val="50000"/>
                  </a:schemeClr>
                </a:solidFill>
              </a:rPr>
              <a:t>earmarks of a good policy</a:t>
            </a:r>
          </a:p>
          <a:p>
            <a:pPr>
              <a:lnSpc>
                <a:spcPct val="150000"/>
              </a:lnSpc>
            </a:pPr>
            <a:r>
              <a:rPr lang="en-US" sz="2800" dirty="0">
                <a:solidFill>
                  <a:schemeClr val="bg2">
                    <a:lumMod val="50000"/>
                  </a:schemeClr>
                </a:solidFill>
              </a:rPr>
              <a:t>policy content</a:t>
            </a:r>
          </a:p>
        </p:txBody>
      </p:sp>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7515" y="5177307"/>
            <a:ext cx="1760650" cy="1459606"/>
          </a:xfrm>
          <a:prstGeom prst="rect">
            <a:avLst/>
          </a:prstGeom>
        </p:spPr>
      </p:pic>
    </p:spTree>
    <p:extLst>
      <p:ext uri="{BB962C8B-B14F-4D97-AF65-F5344CB8AC3E}">
        <p14:creationId xmlns:p14="http://schemas.microsoft.com/office/powerpoint/2010/main" val="260629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illinois silhouette">
            <a:extLst>
              <a:ext uri="{FF2B5EF4-FFF2-40B4-BE49-F238E27FC236}">
                <a16:creationId xmlns:a16="http://schemas.microsoft.com/office/drawing/2014/main" id="{AE68C35D-2D80-40F1-934D-C27F45FCC7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6590" b="7303"/>
          <a:stretch/>
        </p:blipFill>
        <p:spPr bwMode="auto">
          <a:xfrm>
            <a:off x="9172185" y="313756"/>
            <a:ext cx="2753114" cy="330440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620394" y="526492"/>
            <a:ext cx="6629400" cy="878958"/>
          </a:xfrm>
        </p:spPr>
        <p:txBody>
          <a:bodyPr/>
          <a:lstStyle/>
          <a:p>
            <a:pPr algn="ctr"/>
            <a:r>
              <a:rPr lang="en-US" b="1" dirty="0" err="1"/>
              <a:t>illinois</a:t>
            </a:r>
            <a:r>
              <a:rPr lang="en-US" dirty="0"/>
              <a:t> </a:t>
            </a:r>
            <a:r>
              <a:rPr lang="en-US" dirty="0">
                <a:solidFill>
                  <a:schemeClr val="tx1">
                    <a:lumMod val="95000"/>
                    <a:lumOff val="5000"/>
                  </a:schemeClr>
                </a:solidFill>
              </a:rPr>
              <a:t>law</a:t>
            </a:r>
          </a:p>
        </p:txBody>
      </p:sp>
      <p:sp>
        <p:nvSpPr>
          <p:cNvPr id="3" name="Content Placeholder 2"/>
          <p:cNvSpPr>
            <a:spLocks noGrp="1"/>
          </p:cNvSpPr>
          <p:nvPr>
            <p:ph idx="1"/>
          </p:nvPr>
        </p:nvSpPr>
        <p:spPr>
          <a:xfrm>
            <a:off x="1087622" y="1769248"/>
            <a:ext cx="8758127" cy="3802212"/>
          </a:xfrm>
        </p:spPr>
        <p:txBody>
          <a:bodyPr>
            <a:noAutofit/>
          </a:bodyPr>
          <a:lstStyle/>
          <a:p>
            <a:pPr fontAlgn="base"/>
            <a:r>
              <a:rPr lang="en-US" sz="2400" dirty="0">
                <a:solidFill>
                  <a:schemeClr val="tx1"/>
                </a:solidFill>
              </a:rPr>
              <a:t>Employers must provide a written policy of drug-free regulations to each employee and post a copy of the regulations where all employees will have access to it.</a:t>
            </a:r>
          </a:p>
          <a:p>
            <a:pPr fontAlgn="base"/>
            <a:r>
              <a:rPr lang="en-US" sz="2400" dirty="0">
                <a:solidFill>
                  <a:schemeClr val="tx1"/>
                </a:solidFill>
              </a:rPr>
              <a:t>Employers must provide a written statement of the penalties imposed for failure to pass a drug test.</a:t>
            </a:r>
          </a:p>
          <a:p>
            <a:pPr fontAlgn="base"/>
            <a:r>
              <a:rPr lang="en-US" sz="2400" dirty="0">
                <a:solidFill>
                  <a:schemeClr val="tx1"/>
                </a:solidFill>
              </a:rPr>
              <a:t>Employees testing positive for drugs or alcohol must be given the opportunity for rehabilitation, counseling, and treatment.</a:t>
            </a:r>
          </a:p>
          <a:p>
            <a:pPr fontAlgn="base"/>
            <a:r>
              <a:rPr lang="en-US" sz="2400" dirty="0">
                <a:solidFill>
                  <a:schemeClr val="tx1"/>
                </a:solidFill>
              </a:rPr>
              <a:t>Potential employees who fail the drug tests will have their job offer withdrawn.</a:t>
            </a:r>
          </a:p>
        </p:txBody>
      </p:sp>
      <p:sp>
        <p:nvSpPr>
          <p:cNvPr id="4" name="TextBox 3"/>
          <p:cNvSpPr txBox="1"/>
          <p:nvPr/>
        </p:nvSpPr>
        <p:spPr>
          <a:xfrm>
            <a:off x="2883550" y="5954804"/>
            <a:ext cx="6103089" cy="646331"/>
          </a:xfrm>
          <a:prstGeom prst="rect">
            <a:avLst/>
          </a:prstGeom>
          <a:noFill/>
        </p:spPr>
        <p:txBody>
          <a:bodyPr wrap="square" rtlCol="0">
            <a:spAutoFit/>
          </a:bodyPr>
          <a:lstStyle/>
          <a:p>
            <a:pPr algn="ctr"/>
            <a:r>
              <a:rPr lang="en-US" sz="1200" dirty="0">
                <a:hlinkClick r:id="rId3"/>
              </a:rPr>
              <a:t>https://www.nolo.com/legal-encyclopedia/illinois-drug-testing-laws.html</a:t>
            </a:r>
            <a:endParaRPr lang="en-US" sz="1200" dirty="0"/>
          </a:p>
          <a:p>
            <a:pPr algn="ctr"/>
            <a:r>
              <a:rPr lang="en-US" sz="1200" dirty="0">
                <a:hlinkClick r:id="rId4"/>
              </a:rPr>
              <a:t>https://www.loriecker.com/employee-rights/drug-testing-workplace</a:t>
            </a:r>
            <a:endParaRPr lang="en-US" sz="1200" dirty="0"/>
          </a:p>
          <a:p>
            <a:pPr algn="ctr"/>
            <a:r>
              <a:rPr lang="en-US" sz="1200" dirty="0">
                <a:hlinkClick r:id="rId5"/>
              </a:rPr>
              <a:t>https://www.goldmanandehrlich.com/drug-testing-look-like-illinois/</a:t>
            </a:r>
            <a:endParaRPr lang="en-US" sz="1200" dirty="0"/>
          </a:p>
        </p:txBody>
      </p:sp>
      <p:pic>
        <p:nvPicPr>
          <p:cNvPr id="5" name="Content Placeholder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57515" y="5177307"/>
            <a:ext cx="1760650" cy="1459606"/>
          </a:xfrm>
          <a:prstGeom prst="rect">
            <a:avLst/>
          </a:prstGeom>
        </p:spPr>
      </p:pic>
    </p:spTree>
    <p:extLst>
      <p:ext uri="{BB962C8B-B14F-4D97-AF65-F5344CB8AC3E}">
        <p14:creationId xmlns:p14="http://schemas.microsoft.com/office/powerpoint/2010/main" val="29374198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illinois silhouette">
            <a:extLst>
              <a:ext uri="{FF2B5EF4-FFF2-40B4-BE49-F238E27FC236}">
                <a16:creationId xmlns:a16="http://schemas.microsoft.com/office/drawing/2014/main" id="{AE68C35D-2D80-40F1-934D-C27F45FCC7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6590" b="7303"/>
          <a:stretch/>
        </p:blipFill>
        <p:spPr bwMode="auto">
          <a:xfrm>
            <a:off x="9172185" y="313756"/>
            <a:ext cx="2753114" cy="330440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algn="ctr"/>
            <a:r>
              <a:rPr lang="en-US" b="1" dirty="0"/>
              <a:t>ADA</a:t>
            </a:r>
            <a:r>
              <a:rPr lang="en-US" dirty="0"/>
              <a:t> </a:t>
            </a:r>
            <a:r>
              <a:rPr lang="en-US" dirty="0">
                <a:solidFill>
                  <a:schemeClr val="tx1">
                    <a:lumMod val="95000"/>
                    <a:lumOff val="5000"/>
                  </a:schemeClr>
                </a:solidFill>
              </a:rPr>
              <a:t>law</a:t>
            </a:r>
          </a:p>
        </p:txBody>
      </p:sp>
      <p:sp>
        <p:nvSpPr>
          <p:cNvPr id="3" name="Content Placeholder 2"/>
          <p:cNvSpPr>
            <a:spLocks noGrp="1"/>
          </p:cNvSpPr>
          <p:nvPr>
            <p:ph idx="1"/>
          </p:nvPr>
        </p:nvSpPr>
        <p:spPr>
          <a:xfrm>
            <a:off x="688285" y="1701478"/>
            <a:ext cx="10782299" cy="4576492"/>
          </a:xfrm>
        </p:spPr>
        <p:txBody>
          <a:bodyPr>
            <a:normAutofit fontScale="70000" lnSpcReduction="20000"/>
          </a:bodyPr>
          <a:lstStyle/>
          <a:p>
            <a:pPr marL="45720" indent="0">
              <a:buNone/>
            </a:pPr>
            <a:r>
              <a:rPr lang="en-US" sz="3200" b="1" dirty="0">
                <a:solidFill>
                  <a:schemeClr val="tx1">
                    <a:lumMod val="95000"/>
                    <a:lumOff val="5000"/>
                  </a:schemeClr>
                </a:solidFill>
              </a:rPr>
              <a:t>DOES NOT:</a:t>
            </a:r>
          </a:p>
          <a:p>
            <a:r>
              <a:rPr lang="en-US" sz="3200" dirty="0">
                <a:solidFill>
                  <a:schemeClr val="tx1">
                    <a:lumMod val="95000"/>
                    <a:lumOff val="5000"/>
                  </a:schemeClr>
                </a:solidFill>
              </a:rPr>
              <a:t>require any employer to accommodate/allow the medical use of marijuana </a:t>
            </a:r>
            <a:r>
              <a:rPr lang="en-US" sz="3200" b="1" dirty="0">
                <a:solidFill>
                  <a:schemeClr val="tx1">
                    <a:lumMod val="95000"/>
                    <a:lumOff val="5000"/>
                  </a:schemeClr>
                </a:solidFill>
              </a:rPr>
              <a:t>in the workplace</a:t>
            </a:r>
          </a:p>
          <a:p>
            <a:r>
              <a:rPr lang="en-US" sz="3200" dirty="0">
                <a:solidFill>
                  <a:schemeClr val="tx1">
                    <a:lumMod val="95000"/>
                    <a:lumOff val="5000"/>
                  </a:schemeClr>
                </a:solidFill>
              </a:rPr>
              <a:t>require an employer to </a:t>
            </a:r>
            <a:r>
              <a:rPr lang="en-US" sz="3200" b="1" i="1" dirty="0">
                <a:solidFill>
                  <a:schemeClr val="tx1">
                    <a:lumMod val="95000"/>
                    <a:lumOff val="5000"/>
                  </a:schemeClr>
                </a:solidFill>
              </a:rPr>
              <a:t>modify the job or working conditions </a:t>
            </a:r>
            <a:r>
              <a:rPr lang="en-US" sz="3200" dirty="0">
                <a:solidFill>
                  <a:schemeClr val="tx1">
                    <a:lumMod val="95000"/>
                    <a:lumOff val="5000"/>
                  </a:schemeClr>
                </a:solidFill>
              </a:rPr>
              <a:t>of a person who engages in the medical use of marijuana that are based upon the reasonable business purposes of the employer</a:t>
            </a:r>
          </a:p>
          <a:p>
            <a:r>
              <a:rPr lang="en-US" sz="3200" b="1" dirty="0">
                <a:solidFill>
                  <a:schemeClr val="tx1">
                    <a:lumMod val="95000"/>
                    <a:lumOff val="5000"/>
                  </a:schemeClr>
                </a:solidFill>
              </a:rPr>
              <a:t>BUT</a:t>
            </a:r>
            <a:r>
              <a:rPr lang="en-US" sz="3200" dirty="0">
                <a:solidFill>
                  <a:schemeClr val="tx1">
                    <a:lumMod val="95000"/>
                    <a:lumOff val="5000"/>
                  </a:schemeClr>
                </a:solidFill>
              </a:rPr>
              <a:t> the employer </a:t>
            </a:r>
            <a:r>
              <a:rPr lang="en-US" sz="3200" b="1" dirty="0">
                <a:solidFill>
                  <a:schemeClr val="tx1">
                    <a:lumMod val="95000"/>
                    <a:lumOff val="5000"/>
                  </a:schemeClr>
                </a:solidFill>
              </a:rPr>
              <a:t>must</a:t>
            </a:r>
            <a:r>
              <a:rPr lang="en-US" sz="3200" dirty="0">
                <a:solidFill>
                  <a:schemeClr val="tx1">
                    <a:lumMod val="95000"/>
                    <a:lumOff val="5000"/>
                  </a:schemeClr>
                </a:solidFill>
              </a:rPr>
              <a:t> </a:t>
            </a:r>
            <a:r>
              <a:rPr lang="en-US" sz="3200" dirty="0">
                <a:solidFill>
                  <a:schemeClr val="accent3">
                    <a:lumMod val="75000"/>
                  </a:schemeClr>
                </a:solidFill>
              </a:rPr>
              <a:t>*</a:t>
            </a:r>
            <a:r>
              <a:rPr lang="en-US" sz="3200" dirty="0">
                <a:solidFill>
                  <a:schemeClr val="tx1">
                    <a:lumMod val="95000"/>
                    <a:lumOff val="5000"/>
                  </a:schemeClr>
                </a:solidFill>
              </a:rPr>
              <a:t>attempt to make reasonable accommodations for the medical needs of an employee who engages in the medical use of marijuana if the employee holds a valid registry identification card, provided that such reasonable accommodation would not:</a:t>
            </a:r>
          </a:p>
          <a:p>
            <a:pPr lvl="1"/>
            <a:r>
              <a:rPr lang="en-US" sz="3200" dirty="0">
                <a:solidFill>
                  <a:schemeClr val="tx1">
                    <a:lumMod val="95000"/>
                    <a:lumOff val="5000"/>
                  </a:schemeClr>
                </a:solidFill>
              </a:rPr>
              <a:t>pose a threat of harm or danger to persons or property or impose an undue hardship on the employer</a:t>
            </a:r>
          </a:p>
          <a:p>
            <a:pPr lvl="1"/>
            <a:r>
              <a:rPr lang="en-US" sz="3200" dirty="0">
                <a:solidFill>
                  <a:schemeClr val="tx1">
                    <a:lumMod val="95000"/>
                    <a:lumOff val="5000"/>
                  </a:schemeClr>
                </a:solidFill>
              </a:rPr>
              <a:t>prohibit the employee from fulfilling any and all of his or her job responsibilities.</a:t>
            </a:r>
          </a:p>
          <a:p>
            <a:pPr marL="45720" indent="0">
              <a:buNone/>
            </a:pPr>
            <a:endParaRPr lang="en-US" sz="1300" dirty="0">
              <a:solidFill>
                <a:schemeClr val="tx1">
                  <a:lumMod val="95000"/>
                  <a:lumOff val="5000"/>
                </a:schemeClr>
              </a:solidFill>
            </a:endParaRPr>
          </a:p>
          <a:p>
            <a:pPr marL="45720" indent="0" algn="ctr">
              <a:buNone/>
            </a:pPr>
            <a:r>
              <a:rPr lang="en-US" sz="2900" b="1" i="1" dirty="0">
                <a:solidFill>
                  <a:schemeClr val="accent3">
                    <a:lumMod val="75000"/>
                  </a:schemeClr>
                </a:solidFill>
              </a:rPr>
              <a:t>*must “attempt” to meet the needs</a:t>
            </a:r>
          </a:p>
        </p:txBody>
      </p:sp>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7515" y="5177307"/>
            <a:ext cx="1760650" cy="1459606"/>
          </a:xfrm>
          <a:prstGeom prst="rect">
            <a:avLst/>
          </a:prstGeom>
        </p:spPr>
      </p:pic>
    </p:spTree>
    <p:extLst>
      <p:ext uri="{BB962C8B-B14F-4D97-AF65-F5344CB8AC3E}">
        <p14:creationId xmlns:p14="http://schemas.microsoft.com/office/powerpoint/2010/main" val="9895118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illinois silhouette">
            <a:extLst>
              <a:ext uri="{FF2B5EF4-FFF2-40B4-BE49-F238E27FC236}">
                <a16:creationId xmlns:a16="http://schemas.microsoft.com/office/drawing/2014/main" id="{BE28B416-F2FA-4F3F-BD90-BF525CD3AA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6590" b="7303"/>
          <a:stretch/>
        </p:blipFill>
        <p:spPr bwMode="auto">
          <a:xfrm>
            <a:off x="9172185" y="313756"/>
            <a:ext cx="2753114" cy="330440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algn="ctr"/>
            <a:r>
              <a:rPr lang="en-US" b="1" dirty="0"/>
              <a:t>ADA</a:t>
            </a:r>
            <a:r>
              <a:rPr lang="en-US" dirty="0"/>
              <a:t> </a:t>
            </a:r>
            <a:r>
              <a:rPr lang="en-US" dirty="0">
                <a:solidFill>
                  <a:schemeClr val="tx1">
                    <a:lumMod val="95000"/>
                    <a:lumOff val="5000"/>
                  </a:schemeClr>
                </a:solidFill>
              </a:rPr>
              <a:t>law</a:t>
            </a:r>
          </a:p>
        </p:txBody>
      </p:sp>
      <p:sp>
        <p:nvSpPr>
          <p:cNvPr id="3" name="Content Placeholder 2"/>
          <p:cNvSpPr>
            <a:spLocks noGrp="1"/>
          </p:cNvSpPr>
          <p:nvPr>
            <p:ph idx="1"/>
          </p:nvPr>
        </p:nvSpPr>
        <p:spPr>
          <a:xfrm>
            <a:off x="911733" y="2089558"/>
            <a:ext cx="9872871" cy="3386209"/>
          </a:xfrm>
        </p:spPr>
        <p:txBody>
          <a:bodyPr>
            <a:normAutofit/>
          </a:bodyPr>
          <a:lstStyle/>
          <a:p>
            <a:pPr marL="45720" indent="0">
              <a:buNone/>
            </a:pPr>
            <a:r>
              <a:rPr lang="en-US" u="sng" dirty="0">
                <a:solidFill>
                  <a:schemeClr val="tx1">
                    <a:lumMod val="95000"/>
                    <a:lumOff val="5000"/>
                  </a:schemeClr>
                </a:solidFill>
              </a:rPr>
              <a:t>does </a:t>
            </a:r>
            <a:r>
              <a:rPr lang="en-US" b="1" u="sng" dirty="0">
                <a:solidFill>
                  <a:schemeClr val="tx1">
                    <a:lumMod val="95000"/>
                    <a:lumOff val="5000"/>
                  </a:schemeClr>
                </a:solidFill>
              </a:rPr>
              <a:t>NOT </a:t>
            </a:r>
            <a:r>
              <a:rPr lang="en-US" u="sng" dirty="0">
                <a:solidFill>
                  <a:schemeClr val="tx1">
                    <a:lumMod val="95000"/>
                    <a:lumOff val="5000"/>
                  </a:schemeClr>
                </a:solidFill>
              </a:rPr>
              <a:t>require an employer to:</a:t>
            </a:r>
          </a:p>
          <a:p>
            <a:pPr marL="457200">
              <a:lnSpc>
                <a:spcPct val="100000"/>
              </a:lnSpc>
              <a:spcBef>
                <a:spcPts val="0"/>
              </a:spcBef>
            </a:pPr>
            <a:r>
              <a:rPr lang="en-US" dirty="0">
                <a:solidFill>
                  <a:schemeClr val="tx1">
                    <a:lumMod val="95000"/>
                    <a:lumOff val="5000"/>
                  </a:schemeClr>
                </a:solidFill>
              </a:rPr>
              <a:t>provide health care to pay for medical marijuana</a:t>
            </a:r>
          </a:p>
          <a:p>
            <a:pPr marL="457200">
              <a:lnSpc>
                <a:spcPct val="100000"/>
              </a:lnSpc>
              <a:spcBef>
                <a:spcPts val="0"/>
              </a:spcBef>
            </a:pPr>
            <a:r>
              <a:rPr lang="en-US" dirty="0">
                <a:solidFill>
                  <a:schemeClr val="tx1">
                    <a:lumMod val="95000"/>
                    <a:lumOff val="5000"/>
                  </a:schemeClr>
                </a:solidFill>
              </a:rPr>
              <a:t>allow the use of medical marijuana at work</a:t>
            </a:r>
          </a:p>
          <a:p>
            <a:pPr marL="457200">
              <a:lnSpc>
                <a:spcPct val="100000"/>
              </a:lnSpc>
              <a:spcBef>
                <a:spcPts val="0"/>
              </a:spcBef>
            </a:pPr>
            <a:r>
              <a:rPr lang="en-US" dirty="0">
                <a:solidFill>
                  <a:schemeClr val="tx1">
                    <a:lumMod val="95000"/>
                    <a:lumOff val="5000"/>
                  </a:schemeClr>
                </a:solidFill>
              </a:rPr>
              <a:t>modify the job or working conditions of a person who uses medical marijuana</a:t>
            </a:r>
          </a:p>
          <a:p>
            <a:pPr marL="457200">
              <a:lnSpc>
                <a:spcPct val="100000"/>
              </a:lnSpc>
              <a:spcBef>
                <a:spcPts val="0"/>
              </a:spcBef>
            </a:pPr>
            <a:endParaRPr lang="en-US" dirty="0">
              <a:solidFill>
                <a:schemeClr val="tx1">
                  <a:lumMod val="95000"/>
                  <a:lumOff val="5000"/>
                </a:schemeClr>
              </a:solidFill>
            </a:endParaRPr>
          </a:p>
          <a:p>
            <a:pPr marL="0" indent="0">
              <a:lnSpc>
                <a:spcPct val="100000"/>
              </a:lnSpc>
              <a:spcBef>
                <a:spcPts val="0"/>
              </a:spcBef>
              <a:buNone/>
            </a:pPr>
            <a:r>
              <a:rPr lang="en-US" dirty="0">
                <a:solidFill>
                  <a:schemeClr val="tx1">
                    <a:lumMod val="95000"/>
                    <a:lumOff val="5000"/>
                  </a:schemeClr>
                </a:solidFill>
              </a:rPr>
              <a:t> </a:t>
            </a:r>
            <a:r>
              <a:rPr lang="en-US" b="1" u="sng" dirty="0">
                <a:solidFill>
                  <a:schemeClr val="tx1">
                    <a:lumMod val="95000"/>
                    <a:lumOff val="5000"/>
                  </a:schemeClr>
                </a:solidFill>
              </a:rPr>
              <a:t>IF the modification</a:t>
            </a:r>
          </a:p>
          <a:p>
            <a:pPr lvl="3">
              <a:lnSpc>
                <a:spcPct val="100000"/>
              </a:lnSpc>
              <a:spcBef>
                <a:spcPts val="0"/>
              </a:spcBef>
              <a:spcAft>
                <a:spcPts val="0"/>
              </a:spcAft>
              <a:buFont typeface="Courier New" panose="02070309020205020404" pitchFamily="49" charset="0"/>
              <a:buChar char="o"/>
            </a:pPr>
            <a:r>
              <a:rPr lang="en-US" sz="2000" dirty="0">
                <a:solidFill>
                  <a:schemeClr val="tx1">
                    <a:lumMod val="95000"/>
                    <a:lumOff val="5000"/>
                  </a:schemeClr>
                </a:solidFill>
              </a:rPr>
              <a:t>creates a threat of harm to persons or property</a:t>
            </a:r>
          </a:p>
          <a:p>
            <a:pPr lvl="3">
              <a:lnSpc>
                <a:spcPct val="100000"/>
              </a:lnSpc>
              <a:spcBef>
                <a:spcPts val="0"/>
              </a:spcBef>
              <a:spcAft>
                <a:spcPts val="0"/>
              </a:spcAft>
              <a:buFont typeface="Courier New" panose="02070309020205020404" pitchFamily="49" charset="0"/>
              <a:buChar char="o"/>
            </a:pPr>
            <a:r>
              <a:rPr lang="en-US" sz="2000" dirty="0">
                <a:solidFill>
                  <a:schemeClr val="tx1">
                    <a:lumMod val="95000"/>
                    <a:lumOff val="5000"/>
                  </a:schemeClr>
                </a:solidFill>
              </a:rPr>
              <a:t>creates an undue hardship for employer</a:t>
            </a:r>
          </a:p>
          <a:p>
            <a:pPr lvl="3">
              <a:lnSpc>
                <a:spcPct val="100000"/>
              </a:lnSpc>
              <a:spcBef>
                <a:spcPts val="0"/>
              </a:spcBef>
              <a:spcAft>
                <a:spcPts val="0"/>
              </a:spcAft>
              <a:buFont typeface="Courier New" panose="02070309020205020404" pitchFamily="49" charset="0"/>
              <a:buChar char="o"/>
            </a:pPr>
            <a:r>
              <a:rPr lang="en-US" sz="2000" dirty="0">
                <a:solidFill>
                  <a:schemeClr val="tx1">
                    <a:lumMod val="95000"/>
                    <a:lumOff val="5000"/>
                  </a:schemeClr>
                </a:solidFill>
              </a:rPr>
              <a:t>prohibits the employee from completing any assigned duties &amp; responsibilities </a:t>
            </a:r>
          </a:p>
          <a:p>
            <a:pPr marL="45720" indent="0">
              <a:buNone/>
            </a:pPr>
            <a:endParaRPr lang="en-US" sz="900" dirty="0">
              <a:solidFill>
                <a:schemeClr val="tx1">
                  <a:lumMod val="95000"/>
                  <a:lumOff val="5000"/>
                </a:schemeClr>
              </a:solidFill>
            </a:endParaRPr>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7515" y="5177307"/>
            <a:ext cx="1760650" cy="1459606"/>
          </a:xfrm>
          <a:prstGeom prst="rect">
            <a:avLst/>
          </a:prstGeom>
        </p:spPr>
      </p:pic>
    </p:spTree>
    <p:extLst>
      <p:ext uri="{BB962C8B-B14F-4D97-AF65-F5344CB8AC3E}">
        <p14:creationId xmlns:p14="http://schemas.microsoft.com/office/powerpoint/2010/main" val="23436202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3570" y="4988285"/>
            <a:ext cx="4138541" cy="1522455"/>
          </a:xfrm>
          <a:prstGeom prst="rect">
            <a:avLst/>
          </a:prstGeom>
        </p:spPr>
      </p:pic>
      <p:sp>
        <p:nvSpPr>
          <p:cNvPr id="2" name="Title 1"/>
          <p:cNvSpPr>
            <a:spLocks noGrp="1"/>
          </p:cNvSpPr>
          <p:nvPr>
            <p:ph type="title"/>
          </p:nvPr>
        </p:nvSpPr>
        <p:spPr/>
        <p:txBody>
          <a:bodyPr/>
          <a:lstStyle/>
          <a:p>
            <a:pPr algn="ctr"/>
            <a:r>
              <a:rPr lang="en-US" b="1" dirty="0"/>
              <a:t>medical marijuana </a:t>
            </a:r>
            <a:r>
              <a:rPr lang="en-US" dirty="0">
                <a:solidFill>
                  <a:schemeClr val="tx1">
                    <a:lumMod val="95000"/>
                    <a:lumOff val="5000"/>
                  </a:schemeClr>
                </a:solidFill>
              </a:rPr>
              <a:t>accommodation</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57515" y="5177307"/>
            <a:ext cx="1760650" cy="1459606"/>
          </a:xfrm>
        </p:spPr>
      </p:pic>
      <p:sp>
        <p:nvSpPr>
          <p:cNvPr id="3" name="TextBox 2"/>
          <p:cNvSpPr txBox="1"/>
          <p:nvPr/>
        </p:nvSpPr>
        <p:spPr>
          <a:xfrm>
            <a:off x="1143000" y="1750774"/>
            <a:ext cx="9761561" cy="3508653"/>
          </a:xfrm>
          <a:prstGeom prst="rect">
            <a:avLst/>
          </a:prstGeom>
          <a:noFill/>
        </p:spPr>
        <p:txBody>
          <a:bodyPr wrap="square" rtlCol="0">
            <a:spAutoFit/>
          </a:bodyPr>
          <a:lstStyle/>
          <a:p>
            <a:pPr algn="ctr">
              <a:lnSpc>
                <a:spcPct val="150000"/>
              </a:lnSpc>
            </a:pPr>
            <a:r>
              <a:rPr lang="en-US" sz="2800" b="1" dirty="0">
                <a:solidFill>
                  <a:schemeClr val="bg1">
                    <a:lumMod val="50000"/>
                  </a:schemeClr>
                </a:solidFill>
              </a:rPr>
              <a:t>some examples of “reasonable accommodations” by EEOC:</a:t>
            </a:r>
          </a:p>
          <a:p>
            <a:pPr marL="285750" indent="-285750">
              <a:lnSpc>
                <a:spcPct val="150000"/>
              </a:lnSpc>
              <a:buFont typeface="Arial" panose="020B0604020202020204" pitchFamily="34" charset="0"/>
              <a:buChar char="•"/>
            </a:pPr>
            <a:r>
              <a:rPr lang="en-US" sz="2000" dirty="0"/>
              <a:t>allow the employee to work from home</a:t>
            </a:r>
          </a:p>
          <a:p>
            <a:pPr marL="285750" indent="-285750">
              <a:lnSpc>
                <a:spcPct val="150000"/>
              </a:lnSpc>
              <a:buFont typeface="Arial" panose="020B0604020202020204" pitchFamily="34" charset="0"/>
              <a:buChar char="•"/>
            </a:pPr>
            <a:r>
              <a:rPr lang="en-US" sz="2000" dirty="0"/>
              <a:t>make existing facilities readily accessible by individuals with disabilities</a:t>
            </a:r>
          </a:p>
          <a:p>
            <a:pPr marL="285750" indent="-285750">
              <a:lnSpc>
                <a:spcPct val="150000"/>
              </a:lnSpc>
              <a:buFont typeface="Arial" panose="020B0604020202020204" pitchFamily="34" charset="0"/>
              <a:buChar char="•"/>
            </a:pPr>
            <a:r>
              <a:rPr lang="en-US" sz="2000" dirty="0"/>
              <a:t>job restructuring to p/t or modified work schedules; reassignment to a vacant position</a:t>
            </a:r>
          </a:p>
          <a:p>
            <a:pPr marL="285750" indent="-285750">
              <a:lnSpc>
                <a:spcPct val="150000"/>
              </a:lnSpc>
              <a:buFont typeface="Arial" panose="020B0604020202020204" pitchFamily="34" charset="0"/>
              <a:buChar char="•"/>
            </a:pPr>
            <a:r>
              <a:rPr lang="en-US" sz="2000" dirty="0"/>
              <a:t>acquisition or modification of equipment or devices</a:t>
            </a:r>
          </a:p>
          <a:p>
            <a:pPr marL="285750" indent="-285750">
              <a:lnSpc>
                <a:spcPct val="150000"/>
              </a:lnSpc>
              <a:buFont typeface="Arial" panose="020B0604020202020204" pitchFamily="34" charset="0"/>
              <a:buChar char="•"/>
            </a:pPr>
            <a:r>
              <a:rPr lang="en-US" sz="2000" dirty="0"/>
              <a:t>appropriate adjustment or modification of examinations, training materials or policies,</a:t>
            </a:r>
          </a:p>
          <a:p>
            <a:pPr marL="285750" indent="-285750">
              <a:lnSpc>
                <a:spcPct val="150000"/>
              </a:lnSpc>
              <a:buFont typeface="Arial" panose="020B0604020202020204" pitchFamily="34" charset="0"/>
              <a:buChar char="•"/>
            </a:pPr>
            <a:r>
              <a:rPr lang="en-US" sz="2000" dirty="0"/>
              <a:t>provide qualified readers or interpreters</a:t>
            </a:r>
          </a:p>
        </p:txBody>
      </p:sp>
    </p:spTree>
    <p:extLst>
      <p:ext uri="{BB962C8B-B14F-4D97-AF65-F5344CB8AC3E}">
        <p14:creationId xmlns:p14="http://schemas.microsoft.com/office/powerpoint/2010/main" val="28142122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illinois silhouette">
            <a:extLst>
              <a:ext uri="{FF2B5EF4-FFF2-40B4-BE49-F238E27FC236}">
                <a16:creationId xmlns:a16="http://schemas.microsoft.com/office/drawing/2014/main" id="{AE68C35D-2D80-40F1-934D-C27F45FCC7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6590" b="7303"/>
          <a:stretch/>
        </p:blipFill>
        <p:spPr bwMode="auto">
          <a:xfrm>
            <a:off x="9172185" y="313756"/>
            <a:ext cx="2753114" cy="330440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620394" y="526492"/>
            <a:ext cx="6629400" cy="878958"/>
          </a:xfrm>
        </p:spPr>
        <p:txBody>
          <a:bodyPr/>
          <a:lstStyle/>
          <a:p>
            <a:pPr algn="ctr"/>
            <a:r>
              <a:rPr lang="en-US" b="1" dirty="0" err="1"/>
              <a:t>illinois</a:t>
            </a:r>
            <a:r>
              <a:rPr lang="en-US" dirty="0"/>
              <a:t> </a:t>
            </a:r>
            <a:r>
              <a:rPr lang="en-US" dirty="0">
                <a:solidFill>
                  <a:schemeClr val="tx1">
                    <a:lumMod val="95000"/>
                    <a:lumOff val="5000"/>
                  </a:schemeClr>
                </a:solidFill>
              </a:rPr>
              <a:t>law</a:t>
            </a:r>
          </a:p>
        </p:txBody>
      </p:sp>
      <p:sp>
        <p:nvSpPr>
          <p:cNvPr id="3" name="Content Placeholder 2"/>
          <p:cNvSpPr>
            <a:spLocks noGrp="1"/>
          </p:cNvSpPr>
          <p:nvPr>
            <p:ph idx="1"/>
          </p:nvPr>
        </p:nvSpPr>
        <p:spPr>
          <a:xfrm>
            <a:off x="1087622" y="1769248"/>
            <a:ext cx="8758127" cy="4014864"/>
          </a:xfrm>
        </p:spPr>
        <p:txBody>
          <a:bodyPr>
            <a:noAutofit/>
          </a:bodyPr>
          <a:lstStyle/>
          <a:p>
            <a:r>
              <a:rPr lang="en-US" dirty="0">
                <a:solidFill>
                  <a:schemeClr val="tx1"/>
                </a:solidFill>
              </a:rPr>
              <a:t>Against the law in IL to </a:t>
            </a:r>
            <a:r>
              <a:rPr lang="en-US" i="1" dirty="0">
                <a:solidFill>
                  <a:schemeClr val="tx1"/>
                </a:solidFill>
              </a:rPr>
              <a:t>possess, manufacture or sell</a:t>
            </a:r>
            <a:r>
              <a:rPr lang="en-US" dirty="0">
                <a:solidFill>
                  <a:schemeClr val="tx1"/>
                </a:solidFill>
              </a:rPr>
              <a:t> substances or methods that help people cheat on drug tests. This includes synthetic urine, adulterants, or devices intended to help people smuggle these things in.</a:t>
            </a:r>
          </a:p>
          <a:p>
            <a:r>
              <a:rPr lang="en-US" i="1" dirty="0">
                <a:solidFill>
                  <a:schemeClr val="tx1"/>
                </a:solidFill>
              </a:rPr>
              <a:t>Illegal to substitute or adulterate</a:t>
            </a:r>
            <a:r>
              <a:rPr lang="en-US" dirty="0">
                <a:solidFill>
                  <a:schemeClr val="tx1"/>
                </a:solidFill>
              </a:rPr>
              <a:t> your specimen.</a:t>
            </a:r>
          </a:p>
          <a:p>
            <a:r>
              <a:rPr lang="en-US" dirty="0">
                <a:solidFill>
                  <a:schemeClr val="tx1"/>
                </a:solidFill>
              </a:rPr>
              <a:t>For the purposes of this Section, ‘drug or alcohol screening test’ includes, but is not limited to, urine testing, hair follicle testing, perspiration testing, saliva testing, blood testing, fingernail testing, and eye drug testing.</a:t>
            </a:r>
          </a:p>
          <a:p>
            <a:r>
              <a:rPr lang="en-US" dirty="0">
                <a:solidFill>
                  <a:schemeClr val="tx1"/>
                </a:solidFill>
              </a:rPr>
              <a:t> A violation of this Section is a Class 4 felony for which the court shall impose a minimum fine of $1,000.</a:t>
            </a:r>
          </a:p>
        </p:txBody>
      </p:sp>
      <p:sp>
        <p:nvSpPr>
          <p:cNvPr id="4" name="TextBox 3"/>
          <p:cNvSpPr txBox="1"/>
          <p:nvPr/>
        </p:nvSpPr>
        <p:spPr>
          <a:xfrm>
            <a:off x="2883550" y="5954804"/>
            <a:ext cx="6103089" cy="461665"/>
          </a:xfrm>
          <a:prstGeom prst="rect">
            <a:avLst/>
          </a:prstGeom>
          <a:noFill/>
        </p:spPr>
        <p:txBody>
          <a:bodyPr wrap="square" rtlCol="0">
            <a:spAutoFit/>
          </a:bodyPr>
          <a:lstStyle/>
          <a:p>
            <a:pPr algn="ctr"/>
            <a:r>
              <a:rPr lang="en-US" sz="1200" dirty="0"/>
              <a:t>Public Act 093-0691</a:t>
            </a:r>
            <a:endParaRPr lang="en-US" sz="1200" dirty="0">
              <a:hlinkClick r:id="rId3"/>
            </a:endParaRPr>
          </a:p>
          <a:p>
            <a:pPr algn="ctr"/>
            <a:r>
              <a:rPr lang="en-US" sz="1200" dirty="0">
                <a:hlinkClick r:id="rId3"/>
              </a:rPr>
              <a:t>https://www.inoutlabs.com/drug-test-test-cheating-felony/</a:t>
            </a:r>
            <a:endParaRPr lang="en-US" sz="1200" dirty="0"/>
          </a:p>
        </p:txBody>
      </p:sp>
      <p:pic>
        <p:nvPicPr>
          <p:cNvPr id="5"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7515" y="5177307"/>
            <a:ext cx="1760650" cy="1459606"/>
          </a:xfrm>
          <a:prstGeom prst="rect">
            <a:avLst/>
          </a:prstGeom>
        </p:spPr>
      </p:pic>
    </p:spTree>
    <p:extLst>
      <p:ext uri="{BB962C8B-B14F-4D97-AF65-F5344CB8AC3E}">
        <p14:creationId xmlns:p14="http://schemas.microsoft.com/office/powerpoint/2010/main" val="28561244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5400" cap="none" dirty="0">
                <a:solidFill>
                  <a:schemeClr val="tx1"/>
                </a:solidFill>
              </a:rPr>
              <a:t>earmarks of a good policy</a:t>
            </a:r>
          </a:p>
        </p:txBody>
      </p:sp>
      <p:sp>
        <p:nvSpPr>
          <p:cNvPr id="5" name="Text Placeholder 4"/>
          <p:cNvSpPr>
            <a:spLocks noGrp="1"/>
          </p:cNvSpPr>
          <p:nvPr>
            <p:ph type="body" idx="1"/>
          </p:nvPr>
        </p:nvSpPr>
        <p:spPr/>
        <p:txBody>
          <a:bodyPr/>
          <a:lstStyle/>
          <a:p>
            <a:r>
              <a:rPr lang="en-US" dirty="0"/>
              <a:t>making sure there is value in it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1498" y="157660"/>
            <a:ext cx="4162567" cy="3117907"/>
          </a:xfrm>
          <a:prstGeom prst="rect">
            <a:avLst/>
          </a:prstGeom>
          <a:effectLst>
            <a:softEdge rad="127000"/>
          </a:effectLst>
        </p:spPr>
      </p:pic>
      <p:pic>
        <p:nvPicPr>
          <p:cNvPr id="7"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5014" y="4706636"/>
            <a:ext cx="2325720" cy="1928058"/>
          </a:xfrm>
          <a:prstGeom prst="rect">
            <a:avLst/>
          </a:prstGeom>
        </p:spPr>
      </p:pic>
    </p:spTree>
    <p:extLst>
      <p:ext uri="{BB962C8B-B14F-4D97-AF65-F5344CB8AC3E}">
        <p14:creationId xmlns:p14="http://schemas.microsoft.com/office/powerpoint/2010/main" val="12696378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4625" r="16627"/>
          <a:stretch/>
        </p:blipFill>
        <p:spPr>
          <a:xfrm>
            <a:off x="5055833" y="1930876"/>
            <a:ext cx="4039738" cy="3917476"/>
          </a:xfrm>
          <a:prstGeom prst="rect">
            <a:avLst/>
          </a:prstGeom>
        </p:spPr>
      </p:pic>
      <p:sp>
        <p:nvSpPr>
          <p:cNvPr id="2" name="Title 1"/>
          <p:cNvSpPr>
            <a:spLocks noGrp="1"/>
          </p:cNvSpPr>
          <p:nvPr>
            <p:ph type="title"/>
          </p:nvPr>
        </p:nvSpPr>
        <p:spPr/>
        <p:txBody>
          <a:bodyPr/>
          <a:lstStyle/>
          <a:p>
            <a:pPr algn="ctr"/>
            <a:r>
              <a:rPr lang="en-US" b="1" dirty="0"/>
              <a:t>your workplace</a:t>
            </a:r>
            <a:r>
              <a:rPr lang="en-US" dirty="0"/>
              <a:t> </a:t>
            </a:r>
            <a:r>
              <a:rPr lang="en-US" dirty="0">
                <a:solidFill>
                  <a:schemeClr val="tx1">
                    <a:lumMod val="95000"/>
                    <a:lumOff val="5000"/>
                  </a:schemeClr>
                </a:solidFill>
              </a:rPr>
              <a:t>drug &amp; alcohol policy</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57515" y="5177307"/>
            <a:ext cx="1760650" cy="1459606"/>
          </a:xfrm>
        </p:spPr>
      </p:pic>
      <p:sp>
        <p:nvSpPr>
          <p:cNvPr id="5" name="TextBox 4"/>
          <p:cNvSpPr txBox="1"/>
          <p:nvPr/>
        </p:nvSpPr>
        <p:spPr>
          <a:xfrm>
            <a:off x="2527076" y="1868892"/>
            <a:ext cx="4105736" cy="4401205"/>
          </a:xfrm>
          <a:prstGeom prst="rect">
            <a:avLst/>
          </a:prstGeom>
          <a:noFill/>
        </p:spPr>
        <p:txBody>
          <a:bodyPr wrap="square" rtlCol="0">
            <a:spAutoFit/>
          </a:bodyPr>
          <a:lstStyle/>
          <a:p>
            <a:pPr marL="285750" indent="-285750">
              <a:lnSpc>
                <a:spcPct val="200000"/>
              </a:lnSpc>
              <a:buSzPct val="200000"/>
              <a:buBlip>
                <a:blip r:embed="rId4"/>
              </a:buBlip>
            </a:pPr>
            <a:r>
              <a:rPr lang="en-US" sz="2800" dirty="0"/>
              <a:t>create culture</a:t>
            </a:r>
          </a:p>
          <a:p>
            <a:pPr marL="285750" indent="-285750">
              <a:lnSpc>
                <a:spcPct val="200000"/>
              </a:lnSpc>
              <a:buSzPct val="200000"/>
              <a:buBlip>
                <a:blip r:embed="rId4"/>
              </a:buBlip>
            </a:pPr>
            <a:r>
              <a:rPr lang="en-US" sz="2800" dirty="0"/>
              <a:t>clarity</a:t>
            </a:r>
          </a:p>
          <a:p>
            <a:pPr marL="285750" indent="-285750">
              <a:lnSpc>
                <a:spcPct val="200000"/>
              </a:lnSpc>
              <a:buSzPct val="200000"/>
              <a:buBlip>
                <a:blip r:embed="rId4"/>
              </a:buBlip>
            </a:pPr>
            <a:r>
              <a:rPr lang="en-US" sz="2800" dirty="0"/>
              <a:t>complete</a:t>
            </a:r>
          </a:p>
          <a:p>
            <a:pPr marL="285750" indent="-285750">
              <a:lnSpc>
                <a:spcPct val="200000"/>
              </a:lnSpc>
              <a:buSzPct val="200000"/>
              <a:buBlip>
                <a:blip r:embed="rId4"/>
              </a:buBlip>
            </a:pPr>
            <a:r>
              <a:rPr lang="en-US" sz="2800" dirty="0"/>
              <a:t>consistent</a:t>
            </a:r>
          </a:p>
          <a:p>
            <a:pPr marL="285750" indent="-285750">
              <a:lnSpc>
                <a:spcPct val="200000"/>
              </a:lnSpc>
              <a:buSzPct val="200000"/>
              <a:buBlip>
                <a:blip r:embed="rId4"/>
              </a:buBlip>
            </a:pPr>
            <a:r>
              <a:rPr lang="en-US" sz="2800" dirty="0"/>
              <a:t>communicate it</a:t>
            </a:r>
          </a:p>
        </p:txBody>
      </p:sp>
    </p:spTree>
    <p:extLst>
      <p:ext uri="{BB962C8B-B14F-4D97-AF65-F5344CB8AC3E}">
        <p14:creationId xmlns:p14="http://schemas.microsoft.com/office/powerpoint/2010/main" val="30027777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350" y="1542198"/>
            <a:ext cx="2615218" cy="253349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2" name="Title 1"/>
          <p:cNvSpPr>
            <a:spLocks noGrp="1"/>
          </p:cNvSpPr>
          <p:nvPr>
            <p:ph type="title"/>
          </p:nvPr>
        </p:nvSpPr>
        <p:spPr/>
        <p:txBody>
          <a:bodyPr/>
          <a:lstStyle/>
          <a:p>
            <a:pPr algn="ctr"/>
            <a:r>
              <a:rPr lang="en-US" b="1" dirty="0"/>
              <a:t>your workplace</a:t>
            </a:r>
            <a:r>
              <a:rPr lang="en-US" dirty="0"/>
              <a:t> </a:t>
            </a:r>
            <a:r>
              <a:rPr lang="en-US" dirty="0">
                <a:solidFill>
                  <a:schemeClr val="tx1">
                    <a:lumMod val="95000"/>
                    <a:lumOff val="5000"/>
                  </a:schemeClr>
                </a:solidFill>
              </a:rPr>
              <a:t>drug &amp; alcohol policy</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57515" y="5177307"/>
            <a:ext cx="1760650" cy="1459606"/>
          </a:xfrm>
        </p:spPr>
      </p:pic>
      <p:sp>
        <p:nvSpPr>
          <p:cNvPr id="5" name="TextBox 4"/>
          <p:cNvSpPr txBox="1"/>
          <p:nvPr/>
        </p:nvSpPr>
        <p:spPr>
          <a:xfrm>
            <a:off x="1609859" y="1965960"/>
            <a:ext cx="9298546" cy="4001095"/>
          </a:xfrm>
          <a:prstGeom prst="rect">
            <a:avLst/>
          </a:prstGeom>
          <a:noFill/>
        </p:spPr>
        <p:txBody>
          <a:bodyPr wrap="square" rtlCol="0">
            <a:spAutoFit/>
          </a:bodyPr>
          <a:lstStyle/>
          <a:p>
            <a:pPr algn="ctr">
              <a:buSzPct val="200000"/>
            </a:pPr>
            <a:r>
              <a:rPr lang="en-US" sz="6600" b="1" dirty="0">
                <a:latin typeface="Arial Black" panose="020B0A04020102020204" pitchFamily="34" charset="0"/>
              </a:rPr>
              <a:t>create culture</a:t>
            </a:r>
          </a:p>
          <a:p>
            <a:pPr algn="ctr">
              <a:buSzPct val="200000"/>
            </a:pPr>
            <a:endParaRPr lang="en-US" sz="1600" b="1" dirty="0">
              <a:latin typeface="Arial Black" panose="020B0A04020102020204" pitchFamily="34" charset="0"/>
            </a:endParaRPr>
          </a:p>
          <a:p>
            <a:pPr algn="ctr">
              <a:buSzPct val="200000"/>
            </a:pPr>
            <a:endParaRPr lang="en-US" sz="1600" b="1" dirty="0">
              <a:latin typeface="Arial Black" panose="020B0A04020102020204" pitchFamily="34" charset="0"/>
            </a:endParaRPr>
          </a:p>
          <a:p>
            <a:pPr algn="ctr">
              <a:buSzPct val="200000"/>
            </a:pPr>
            <a:endParaRPr lang="en-US" sz="1600" b="1" dirty="0">
              <a:latin typeface="Arial Black" panose="020B0A04020102020204" pitchFamily="34" charset="0"/>
            </a:endParaRPr>
          </a:p>
          <a:p>
            <a:pPr marL="457200" indent="-457200">
              <a:lnSpc>
                <a:spcPct val="250000"/>
              </a:lnSpc>
              <a:buSzPct val="200000"/>
              <a:buFont typeface="Arial" panose="020B0604020202020204" pitchFamily="34" charset="0"/>
              <a:buChar char="•"/>
            </a:pPr>
            <a:r>
              <a:rPr lang="en-US" sz="2800" dirty="0"/>
              <a:t>set the tone you desire for your company environment</a:t>
            </a:r>
          </a:p>
          <a:p>
            <a:pPr marL="457200" indent="-457200">
              <a:lnSpc>
                <a:spcPct val="250000"/>
              </a:lnSpc>
              <a:buSzPct val="200000"/>
              <a:buFont typeface="Arial" panose="020B0604020202020204" pitchFamily="34" charset="0"/>
              <a:buChar char="•"/>
            </a:pPr>
            <a:r>
              <a:rPr lang="en-US" sz="2800" dirty="0"/>
              <a:t>what are your company values?</a:t>
            </a:r>
          </a:p>
        </p:txBody>
      </p:sp>
      <p:cxnSp>
        <p:nvCxnSpPr>
          <p:cNvPr id="6" name="Straight Connector 5"/>
          <p:cNvCxnSpPr/>
          <p:nvPr/>
        </p:nvCxnSpPr>
        <p:spPr>
          <a:xfrm flipV="1">
            <a:off x="4507606" y="3142445"/>
            <a:ext cx="3464417" cy="1"/>
          </a:xfrm>
          <a:prstGeom prst="line">
            <a:avLst/>
          </a:prstGeom>
          <a:ln w="28575"/>
          <a:effectLst>
            <a:glow rad="2286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218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your workplace</a:t>
            </a:r>
            <a:r>
              <a:rPr lang="en-US" dirty="0"/>
              <a:t> </a:t>
            </a:r>
            <a:r>
              <a:rPr lang="en-US" dirty="0">
                <a:solidFill>
                  <a:schemeClr val="tx1">
                    <a:lumMod val="95000"/>
                    <a:lumOff val="5000"/>
                  </a:schemeClr>
                </a:solidFill>
              </a:rPr>
              <a:t>drug &amp; alcohol policy</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57515" y="5177307"/>
            <a:ext cx="1760650" cy="1459606"/>
          </a:xfrm>
        </p:spPr>
      </p:pic>
      <p:sp>
        <p:nvSpPr>
          <p:cNvPr id="5" name="TextBox 4"/>
          <p:cNvSpPr txBox="1"/>
          <p:nvPr/>
        </p:nvSpPr>
        <p:spPr>
          <a:xfrm>
            <a:off x="1590541" y="1965960"/>
            <a:ext cx="9298546" cy="4678204"/>
          </a:xfrm>
          <a:prstGeom prst="rect">
            <a:avLst/>
          </a:prstGeom>
          <a:noFill/>
        </p:spPr>
        <p:txBody>
          <a:bodyPr wrap="square" rtlCol="0">
            <a:spAutoFit/>
          </a:bodyPr>
          <a:lstStyle/>
          <a:p>
            <a:pPr algn="ctr">
              <a:buSzPct val="200000"/>
            </a:pPr>
            <a:r>
              <a:rPr lang="en-US" sz="7200" b="1" dirty="0">
                <a:latin typeface="Arial Black" panose="020B0A04020102020204" pitchFamily="34" charset="0"/>
              </a:rPr>
              <a:t>clarity</a:t>
            </a:r>
          </a:p>
          <a:p>
            <a:pPr algn="ctr">
              <a:buSzPct val="200000"/>
            </a:pPr>
            <a:endParaRPr lang="en-US" sz="800" b="1" dirty="0">
              <a:latin typeface="Arial Black" panose="020B0A04020102020204" pitchFamily="34" charset="0"/>
            </a:endParaRPr>
          </a:p>
          <a:p>
            <a:pPr marL="457200" indent="-457200">
              <a:lnSpc>
                <a:spcPct val="250000"/>
              </a:lnSpc>
              <a:buSzPct val="200000"/>
              <a:buFont typeface="Arial" panose="020B0604020202020204" pitchFamily="34" charset="0"/>
              <a:buChar char="•"/>
            </a:pPr>
            <a:r>
              <a:rPr lang="en-US" sz="2800" dirty="0"/>
              <a:t>what are violations?</a:t>
            </a:r>
          </a:p>
          <a:p>
            <a:pPr marL="457200" indent="-457200">
              <a:lnSpc>
                <a:spcPct val="250000"/>
              </a:lnSpc>
              <a:buSzPct val="200000"/>
              <a:buFont typeface="Arial" panose="020B0604020202020204" pitchFamily="34" charset="0"/>
              <a:buChar char="•"/>
            </a:pPr>
            <a:r>
              <a:rPr lang="en-US" sz="2800" dirty="0"/>
              <a:t>what are consequences?</a:t>
            </a:r>
          </a:p>
          <a:p>
            <a:pPr marL="457200" indent="-457200">
              <a:lnSpc>
                <a:spcPct val="250000"/>
              </a:lnSpc>
              <a:buSzPct val="200000"/>
              <a:buFont typeface="Arial" panose="020B0604020202020204" pitchFamily="34" charset="0"/>
              <a:buChar char="•"/>
            </a:pPr>
            <a:r>
              <a:rPr lang="en-US" sz="2800" dirty="0"/>
              <a:t>do </a:t>
            </a:r>
            <a:r>
              <a:rPr lang="en-US" sz="2800" b="1" dirty="0"/>
              <a:t>NOT</a:t>
            </a:r>
            <a:r>
              <a:rPr lang="en-US" sz="2800" dirty="0"/>
              <a:t> be vague</a:t>
            </a:r>
          </a:p>
        </p:txBody>
      </p:sp>
      <p:cxnSp>
        <p:nvCxnSpPr>
          <p:cNvPr id="6" name="Straight Connector 5"/>
          <p:cNvCxnSpPr/>
          <p:nvPr/>
        </p:nvCxnSpPr>
        <p:spPr>
          <a:xfrm flipV="1">
            <a:off x="4507606" y="3142445"/>
            <a:ext cx="3464417" cy="1"/>
          </a:xfrm>
          <a:prstGeom prst="line">
            <a:avLst/>
          </a:prstGeom>
          <a:ln w="28575"/>
          <a:effectLst>
            <a:glow rad="2286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1827" y="3478470"/>
            <a:ext cx="4320391" cy="2893871"/>
          </a:xfrm>
          <a:prstGeom prst="rect">
            <a:avLst/>
          </a:prstGeom>
          <a:effectLst>
            <a:softEdge rad="317500"/>
          </a:effectLst>
        </p:spPr>
      </p:pic>
    </p:spTree>
    <p:extLst>
      <p:ext uri="{BB962C8B-B14F-4D97-AF65-F5344CB8AC3E}">
        <p14:creationId xmlns:p14="http://schemas.microsoft.com/office/powerpoint/2010/main" val="9739656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0493" y="3142445"/>
            <a:ext cx="3962400" cy="2639568"/>
          </a:xfrm>
          <a:prstGeom prst="rect">
            <a:avLst/>
          </a:prstGeom>
          <a:effectLst>
            <a:softEdge rad="317500"/>
          </a:effectLst>
        </p:spPr>
      </p:pic>
      <p:sp>
        <p:nvSpPr>
          <p:cNvPr id="2" name="Title 1"/>
          <p:cNvSpPr>
            <a:spLocks noGrp="1"/>
          </p:cNvSpPr>
          <p:nvPr>
            <p:ph type="title"/>
          </p:nvPr>
        </p:nvSpPr>
        <p:spPr/>
        <p:txBody>
          <a:bodyPr/>
          <a:lstStyle/>
          <a:p>
            <a:pPr algn="ctr"/>
            <a:r>
              <a:rPr lang="en-US" b="1" dirty="0"/>
              <a:t>your workplace</a:t>
            </a:r>
            <a:r>
              <a:rPr lang="en-US" dirty="0"/>
              <a:t> </a:t>
            </a:r>
            <a:r>
              <a:rPr lang="en-US" dirty="0">
                <a:solidFill>
                  <a:schemeClr val="tx1">
                    <a:lumMod val="95000"/>
                    <a:lumOff val="5000"/>
                  </a:schemeClr>
                </a:solidFill>
              </a:rPr>
              <a:t>drug &amp; alcohol policy</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57515" y="5177307"/>
            <a:ext cx="1760650" cy="1459606"/>
          </a:xfrm>
        </p:spPr>
      </p:pic>
      <p:sp>
        <p:nvSpPr>
          <p:cNvPr id="5" name="TextBox 4"/>
          <p:cNvSpPr txBox="1"/>
          <p:nvPr/>
        </p:nvSpPr>
        <p:spPr>
          <a:xfrm>
            <a:off x="1590541" y="1965960"/>
            <a:ext cx="9298546" cy="3600986"/>
          </a:xfrm>
          <a:prstGeom prst="rect">
            <a:avLst/>
          </a:prstGeom>
          <a:noFill/>
        </p:spPr>
        <p:txBody>
          <a:bodyPr wrap="square" rtlCol="0">
            <a:spAutoFit/>
          </a:bodyPr>
          <a:lstStyle/>
          <a:p>
            <a:pPr algn="ctr">
              <a:buSzPct val="200000"/>
            </a:pPr>
            <a:r>
              <a:rPr lang="en-US" sz="7200" b="1" dirty="0">
                <a:latin typeface="Arial Black" panose="020B0A04020102020204" pitchFamily="34" charset="0"/>
              </a:rPr>
              <a:t>complete</a:t>
            </a:r>
          </a:p>
          <a:p>
            <a:pPr algn="ctr">
              <a:buSzPct val="200000"/>
            </a:pPr>
            <a:endParaRPr lang="en-US" sz="1600" b="1" dirty="0">
              <a:latin typeface="Arial Black" panose="020B0A04020102020204" pitchFamily="34" charset="0"/>
            </a:endParaRPr>
          </a:p>
          <a:p>
            <a:pPr marL="457200" indent="-457200">
              <a:lnSpc>
                <a:spcPct val="250000"/>
              </a:lnSpc>
              <a:buSzPct val="200000"/>
              <a:buFont typeface="Arial" panose="020B0604020202020204" pitchFamily="34" charset="0"/>
              <a:buChar char="•"/>
            </a:pPr>
            <a:r>
              <a:rPr lang="en-US" sz="2800" dirty="0"/>
              <a:t>avoid gaps</a:t>
            </a:r>
          </a:p>
          <a:p>
            <a:pPr marL="457200" indent="-457200">
              <a:lnSpc>
                <a:spcPct val="250000"/>
              </a:lnSpc>
              <a:buSzPct val="200000"/>
              <a:buFont typeface="Arial" panose="020B0604020202020204" pitchFamily="34" charset="0"/>
              <a:buChar char="•"/>
            </a:pPr>
            <a:r>
              <a:rPr lang="en-US" sz="2800" dirty="0"/>
              <a:t>leave yourself opportunities</a:t>
            </a:r>
          </a:p>
        </p:txBody>
      </p:sp>
      <p:cxnSp>
        <p:nvCxnSpPr>
          <p:cNvPr id="6" name="Straight Connector 5"/>
          <p:cNvCxnSpPr/>
          <p:nvPr/>
        </p:nvCxnSpPr>
        <p:spPr>
          <a:xfrm flipV="1">
            <a:off x="4507606" y="3142445"/>
            <a:ext cx="3464417" cy="1"/>
          </a:xfrm>
          <a:prstGeom prst="line">
            <a:avLst/>
          </a:prstGeom>
          <a:ln w="28575"/>
          <a:effectLst>
            <a:glow rad="2286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28802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977" y="193628"/>
            <a:ext cx="3086100" cy="3086100"/>
          </a:xfrm>
          <a:prstGeom prst="rect">
            <a:avLst/>
          </a:prstGeom>
          <a:effectLst>
            <a:softEdge rad="63500"/>
          </a:effectLst>
        </p:spPr>
      </p:pic>
      <p:sp>
        <p:nvSpPr>
          <p:cNvPr id="2" name="Title 1"/>
          <p:cNvSpPr>
            <a:spLocks noGrp="1"/>
          </p:cNvSpPr>
          <p:nvPr>
            <p:ph type="title"/>
          </p:nvPr>
        </p:nvSpPr>
        <p:spPr/>
        <p:txBody>
          <a:bodyPr/>
          <a:lstStyle/>
          <a:p>
            <a:pPr algn="ctr"/>
            <a:r>
              <a:rPr lang="en-US" b="1" dirty="0"/>
              <a:t>disclaimer. </a:t>
            </a:r>
            <a:r>
              <a:rPr lang="en-US" dirty="0">
                <a:solidFill>
                  <a:schemeClr val="tx1">
                    <a:lumMod val="95000"/>
                    <a:lumOff val="5000"/>
                  </a:schemeClr>
                </a:solidFill>
              </a:rPr>
              <a:t>not a lawyer</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57515" y="5177307"/>
            <a:ext cx="1760650" cy="1459606"/>
          </a:xfrm>
        </p:spPr>
      </p:pic>
      <p:sp>
        <p:nvSpPr>
          <p:cNvPr id="3" name="TextBox 2"/>
          <p:cNvSpPr txBox="1"/>
          <p:nvPr/>
        </p:nvSpPr>
        <p:spPr>
          <a:xfrm>
            <a:off x="3216642" y="1836037"/>
            <a:ext cx="7040873" cy="4201150"/>
          </a:xfrm>
          <a:prstGeom prst="rect">
            <a:avLst/>
          </a:prstGeom>
          <a:noFill/>
        </p:spPr>
        <p:txBody>
          <a:bodyPr wrap="square" rtlCol="0">
            <a:spAutoFit/>
          </a:bodyPr>
          <a:lstStyle/>
          <a:p>
            <a:pPr>
              <a:lnSpc>
                <a:spcPct val="150000"/>
              </a:lnSpc>
            </a:pPr>
            <a:r>
              <a:rPr lang="en-US" dirty="0">
                <a:solidFill>
                  <a:schemeClr val="bg2">
                    <a:lumMod val="25000"/>
                  </a:schemeClr>
                </a:solidFill>
              </a:rPr>
              <a:t>All information provided by Jo McGuire, Inc. and its principles/agents and employees, whether verbal or written; is not intended to provide legal advice. </a:t>
            </a:r>
          </a:p>
          <a:p>
            <a:pPr>
              <a:lnSpc>
                <a:spcPct val="150000"/>
              </a:lnSpc>
            </a:pPr>
            <a:endParaRPr lang="en-US" sz="800" dirty="0">
              <a:solidFill>
                <a:schemeClr val="bg2">
                  <a:lumMod val="25000"/>
                </a:schemeClr>
              </a:solidFill>
            </a:endParaRPr>
          </a:p>
          <a:p>
            <a:pPr>
              <a:lnSpc>
                <a:spcPct val="150000"/>
              </a:lnSpc>
            </a:pPr>
            <a:r>
              <a:rPr lang="en-US" dirty="0">
                <a:solidFill>
                  <a:schemeClr val="bg2">
                    <a:lumMod val="25000"/>
                  </a:schemeClr>
                </a:solidFill>
              </a:rPr>
              <a:t>Although we go to great lengths to make sure our information is accurate and useful and our interpretation of it is appropriate to your particular situation, we recommend that you contact your attorney with your legal questions and concerns.</a:t>
            </a:r>
          </a:p>
          <a:p>
            <a:pPr>
              <a:lnSpc>
                <a:spcPct val="150000"/>
              </a:lnSpc>
            </a:pPr>
            <a:endParaRPr lang="en-US" sz="800" dirty="0">
              <a:solidFill>
                <a:schemeClr val="bg2">
                  <a:lumMod val="25000"/>
                </a:schemeClr>
              </a:solidFill>
            </a:endParaRPr>
          </a:p>
          <a:p>
            <a:pPr>
              <a:lnSpc>
                <a:spcPct val="150000"/>
              </a:lnSpc>
            </a:pPr>
            <a:r>
              <a:rPr lang="en-US" dirty="0">
                <a:solidFill>
                  <a:schemeClr val="bg2">
                    <a:lumMod val="25000"/>
                  </a:schemeClr>
                </a:solidFill>
              </a:rPr>
              <a:t>Reliance upon information provided by Jo McGuire Inc., its principals/agents or employees for legal advice is unfounded.</a:t>
            </a:r>
          </a:p>
        </p:txBody>
      </p:sp>
    </p:spTree>
    <p:extLst>
      <p:ext uri="{BB962C8B-B14F-4D97-AF65-F5344CB8AC3E}">
        <p14:creationId xmlns:p14="http://schemas.microsoft.com/office/powerpoint/2010/main" val="17712761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7048"/>
          <a:stretch/>
        </p:blipFill>
        <p:spPr>
          <a:xfrm>
            <a:off x="461463" y="1031095"/>
            <a:ext cx="3100079" cy="5605818"/>
          </a:xfrm>
          <a:prstGeom prst="rect">
            <a:avLst/>
          </a:prstGeom>
        </p:spPr>
      </p:pic>
      <p:sp>
        <p:nvSpPr>
          <p:cNvPr id="2" name="Title 1"/>
          <p:cNvSpPr>
            <a:spLocks noGrp="1"/>
          </p:cNvSpPr>
          <p:nvPr>
            <p:ph type="title"/>
          </p:nvPr>
        </p:nvSpPr>
        <p:spPr/>
        <p:txBody>
          <a:bodyPr/>
          <a:lstStyle/>
          <a:p>
            <a:pPr algn="ctr"/>
            <a:r>
              <a:rPr lang="en-US" b="1" dirty="0"/>
              <a:t>your workplace</a:t>
            </a:r>
            <a:r>
              <a:rPr lang="en-US" dirty="0"/>
              <a:t> </a:t>
            </a:r>
            <a:r>
              <a:rPr lang="en-US" dirty="0">
                <a:solidFill>
                  <a:schemeClr val="tx1">
                    <a:lumMod val="95000"/>
                    <a:lumOff val="5000"/>
                  </a:schemeClr>
                </a:solidFill>
              </a:rPr>
              <a:t>drug &amp; alcohol policy</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57515" y="5177307"/>
            <a:ext cx="1760650" cy="1459606"/>
          </a:xfrm>
        </p:spPr>
      </p:pic>
      <p:sp>
        <p:nvSpPr>
          <p:cNvPr id="5" name="TextBox 4"/>
          <p:cNvSpPr txBox="1"/>
          <p:nvPr/>
        </p:nvSpPr>
        <p:spPr>
          <a:xfrm>
            <a:off x="1590541" y="1965960"/>
            <a:ext cx="9298546" cy="3600986"/>
          </a:xfrm>
          <a:prstGeom prst="rect">
            <a:avLst/>
          </a:prstGeom>
          <a:noFill/>
        </p:spPr>
        <p:txBody>
          <a:bodyPr wrap="square" rtlCol="0">
            <a:spAutoFit/>
          </a:bodyPr>
          <a:lstStyle/>
          <a:p>
            <a:pPr algn="ctr">
              <a:buSzPct val="200000"/>
            </a:pPr>
            <a:r>
              <a:rPr lang="en-US" sz="7200" b="1" dirty="0">
                <a:latin typeface="Arial Black" panose="020B0A04020102020204" pitchFamily="34" charset="0"/>
              </a:rPr>
              <a:t>consistent</a:t>
            </a:r>
          </a:p>
          <a:p>
            <a:pPr algn="ctr">
              <a:buSzPct val="200000"/>
            </a:pPr>
            <a:endParaRPr lang="en-US" sz="1600" b="1" dirty="0">
              <a:latin typeface="Arial Black" panose="020B0A04020102020204" pitchFamily="34" charset="0"/>
            </a:endParaRPr>
          </a:p>
          <a:p>
            <a:pPr marL="2286000" indent="-457200">
              <a:lnSpc>
                <a:spcPct val="250000"/>
              </a:lnSpc>
              <a:buSzPct val="200000"/>
              <a:buFont typeface="Arial" panose="020B0604020202020204" pitchFamily="34" charset="0"/>
              <a:buChar char="•"/>
            </a:pPr>
            <a:r>
              <a:rPr lang="en-US" sz="2800" dirty="0"/>
              <a:t>commit to the policy</a:t>
            </a:r>
          </a:p>
          <a:p>
            <a:pPr marL="2286000" indent="-457200">
              <a:lnSpc>
                <a:spcPct val="250000"/>
              </a:lnSpc>
              <a:buSzPct val="200000"/>
              <a:buFont typeface="Arial" panose="020B0604020202020204" pitchFamily="34" charset="0"/>
              <a:buChar char="•"/>
            </a:pPr>
            <a:r>
              <a:rPr lang="en-US" sz="2800" dirty="0"/>
              <a:t>follow-through. every. single. time. </a:t>
            </a:r>
          </a:p>
        </p:txBody>
      </p:sp>
      <p:cxnSp>
        <p:nvCxnSpPr>
          <p:cNvPr id="6" name="Straight Connector 5"/>
          <p:cNvCxnSpPr/>
          <p:nvPr/>
        </p:nvCxnSpPr>
        <p:spPr>
          <a:xfrm flipV="1">
            <a:off x="4507606" y="3142445"/>
            <a:ext cx="3464417" cy="1"/>
          </a:xfrm>
          <a:prstGeom prst="line">
            <a:avLst/>
          </a:prstGeom>
          <a:ln w="28575"/>
          <a:effectLst>
            <a:glow rad="2286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66738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your workplace</a:t>
            </a:r>
            <a:r>
              <a:rPr lang="en-US" dirty="0"/>
              <a:t> </a:t>
            </a:r>
            <a:r>
              <a:rPr lang="en-US" dirty="0">
                <a:solidFill>
                  <a:schemeClr val="tx1">
                    <a:lumMod val="95000"/>
                    <a:lumOff val="5000"/>
                  </a:schemeClr>
                </a:solidFill>
              </a:rPr>
              <a:t>drug &amp; alcohol policy</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57515" y="5177307"/>
            <a:ext cx="1760650" cy="1459606"/>
          </a:xfrm>
        </p:spPr>
      </p:pic>
      <p:sp>
        <p:nvSpPr>
          <p:cNvPr id="5" name="TextBox 4"/>
          <p:cNvSpPr txBox="1"/>
          <p:nvPr/>
        </p:nvSpPr>
        <p:spPr>
          <a:xfrm>
            <a:off x="1590541" y="1965960"/>
            <a:ext cx="9298546" cy="3600986"/>
          </a:xfrm>
          <a:prstGeom prst="rect">
            <a:avLst/>
          </a:prstGeom>
          <a:noFill/>
        </p:spPr>
        <p:txBody>
          <a:bodyPr wrap="square" rtlCol="0">
            <a:spAutoFit/>
          </a:bodyPr>
          <a:lstStyle/>
          <a:p>
            <a:pPr algn="ctr">
              <a:buSzPct val="200000"/>
            </a:pPr>
            <a:r>
              <a:rPr lang="en-US" sz="7200" b="1" dirty="0">
                <a:latin typeface="Arial Black" panose="020B0A04020102020204" pitchFamily="34" charset="0"/>
              </a:rPr>
              <a:t>communicate</a:t>
            </a:r>
          </a:p>
          <a:p>
            <a:pPr algn="ctr">
              <a:buSzPct val="200000"/>
            </a:pPr>
            <a:endParaRPr lang="en-US" sz="1600" b="1" dirty="0">
              <a:latin typeface="Arial Black" panose="020B0A04020102020204" pitchFamily="34" charset="0"/>
            </a:endParaRPr>
          </a:p>
          <a:p>
            <a:pPr marL="2286000" indent="-457200">
              <a:lnSpc>
                <a:spcPct val="250000"/>
              </a:lnSpc>
              <a:buSzPct val="200000"/>
              <a:buFont typeface="Arial" panose="020B0604020202020204" pitchFamily="34" charset="0"/>
              <a:buChar char="•"/>
            </a:pPr>
            <a:r>
              <a:rPr lang="en-US" sz="2800" dirty="0"/>
              <a:t>plan for communication company-wide</a:t>
            </a:r>
          </a:p>
          <a:p>
            <a:pPr marL="2286000" indent="-457200">
              <a:lnSpc>
                <a:spcPct val="250000"/>
              </a:lnSpc>
              <a:buSzPct val="200000"/>
              <a:buFont typeface="Arial" panose="020B0604020202020204" pitchFamily="34" charset="0"/>
              <a:buChar char="•"/>
            </a:pPr>
            <a:r>
              <a:rPr lang="en-US" sz="2800" dirty="0"/>
              <a:t>review, repeat, reiterate, remind</a:t>
            </a:r>
          </a:p>
        </p:txBody>
      </p:sp>
      <p:cxnSp>
        <p:nvCxnSpPr>
          <p:cNvPr id="6" name="Straight Connector 5"/>
          <p:cNvCxnSpPr/>
          <p:nvPr/>
        </p:nvCxnSpPr>
        <p:spPr>
          <a:xfrm flipV="1">
            <a:off x="4507606" y="3142445"/>
            <a:ext cx="3464417" cy="1"/>
          </a:xfrm>
          <a:prstGeom prst="line">
            <a:avLst/>
          </a:prstGeom>
          <a:ln w="28575"/>
          <a:effectLst>
            <a:glow rad="2286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8571" t="428" r="16932" b="-428"/>
          <a:stretch/>
        </p:blipFill>
        <p:spPr>
          <a:xfrm>
            <a:off x="327546" y="3322320"/>
            <a:ext cx="3220872" cy="2882330"/>
          </a:xfrm>
          <a:prstGeom prst="rect">
            <a:avLst/>
          </a:prstGeom>
          <a:effectLst>
            <a:softEdge rad="127000"/>
          </a:effectLst>
        </p:spPr>
      </p:pic>
    </p:spTree>
    <p:extLst>
      <p:ext uri="{BB962C8B-B14F-4D97-AF65-F5344CB8AC3E}">
        <p14:creationId xmlns:p14="http://schemas.microsoft.com/office/powerpoint/2010/main" val="15811429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5400" cap="none" dirty="0">
                <a:solidFill>
                  <a:schemeClr val="tx1"/>
                </a:solidFill>
              </a:rPr>
              <a:t>policy content</a:t>
            </a:r>
          </a:p>
        </p:txBody>
      </p:sp>
      <p:sp>
        <p:nvSpPr>
          <p:cNvPr id="5" name="Text Placeholder 4"/>
          <p:cNvSpPr>
            <a:spLocks noGrp="1"/>
          </p:cNvSpPr>
          <p:nvPr>
            <p:ph type="body" idx="1"/>
          </p:nvPr>
        </p:nvSpPr>
        <p:spPr/>
        <p:txBody>
          <a:bodyPr/>
          <a:lstStyle/>
          <a:p>
            <a:r>
              <a:rPr lang="en-US" dirty="0"/>
              <a:t>putting it all together</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1498" y="157660"/>
            <a:ext cx="4162567" cy="3117907"/>
          </a:xfrm>
          <a:prstGeom prst="rect">
            <a:avLst/>
          </a:prstGeom>
          <a:effectLst>
            <a:softEdge rad="127000"/>
          </a:effectLst>
        </p:spPr>
      </p:pic>
      <p:pic>
        <p:nvPicPr>
          <p:cNvPr id="7"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5014" y="4706636"/>
            <a:ext cx="2325720" cy="1928058"/>
          </a:xfrm>
          <a:prstGeom prst="rect">
            <a:avLst/>
          </a:prstGeom>
        </p:spPr>
      </p:pic>
    </p:spTree>
    <p:extLst>
      <p:ext uri="{BB962C8B-B14F-4D97-AF65-F5344CB8AC3E}">
        <p14:creationId xmlns:p14="http://schemas.microsoft.com/office/powerpoint/2010/main" val="39728093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questions to </a:t>
            </a:r>
            <a:r>
              <a:rPr lang="en-US" dirty="0">
                <a:solidFill>
                  <a:schemeClr val="tx1">
                    <a:lumMod val="95000"/>
                    <a:lumOff val="5000"/>
                  </a:schemeClr>
                </a:solidFill>
              </a:rPr>
              <a:t>answer</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57515" y="5177307"/>
            <a:ext cx="1760650" cy="1459606"/>
          </a:xfrm>
        </p:spPr>
      </p:pic>
      <p:sp>
        <p:nvSpPr>
          <p:cNvPr id="3" name="TextBox 2"/>
          <p:cNvSpPr txBox="1"/>
          <p:nvPr/>
        </p:nvSpPr>
        <p:spPr>
          <a:xfrm>
            <a:off x="731150" y="1835599"/>
            <a:ext cx="10126014" cy="4801314"/>
          </a:xfrm>
          <a:prstGeom prst="rect">
            <a:avLst/>
          </a:prstGeom>
          <a:noFill/>
        </p:spPr>
        <p:txBody>
          <a:bodyPr wrap="square" rtlCol="0">
            <a:spAutoFit/>
          </a:bodyPr>
          <a:lstStyle/>
          <a:p>
            <a:pPr marL="342900" indent="-342900" fontAlgn="base">
              <a:lnSpc>
                <a:spcPct val="150000"/>
              </a:lnSpc>
              <a:buFont typeface="Wingdings" panose="05000000000000000000" pitchFamily="2" charset="2"/>
              <a:buChar char="q"/>
            </a:pPr>
            <a:r>
              <a:rPr lang="en-US" sz="2400" b="1" dirty="0"/>
              <a:t>what is your purpose – or – the mission statement for your D&amp;A policy?</a:t>
            </a:r>
            <a:endParaRPr lang="en-US" sz="2400" dirty="0"/>
          </a:p>
          <a:p>
            <a:pPr marL="342900" indent="-342900" fontAlgn="base">
              <a:lnSpc>
                <a:spcPct val="150000"/>
              </a:lnSpc>
              <a:buFont typeface="Wingdings" panose="05000000000000000000" pitchFamily="2" charset="2"/>
              <a:buChar char="q"/>
            </a:pPr>
            <a:r>
              <a:rPr lang="en-US" sz="2400" b="1" dirty="0"/>
              <a:t>how will you make your employees aware of your policy?</a:t>
            </a:r>
            <a:endParaRPr lang="en-US" sz="2400" dirty="0"/>
          </a:p>
          <a:p>
            <a:pPr marL="342900" indent="-342900" fontAlgn="base">
              <a:lnSpc>
                <a:spcPct val="150000"/>
              </a:lnSpc>
              <a:buFont typeface="Wingdings" panose="05000000000000000000" pitchFamily="2" charset="2"/>
              <a:buChar char="q"/>
            </a:pPr>
            <a:r>
              <a:rPr lang="en-US" sz="2400" b="1" dirty="0"/>
              <a:t>what are the boundaries &amp; expectations?</a:t>
            </a:r>
          </a:p>
          <a:p>
            <a:pPr marL="342900" indent="-342900" fontAlgn="base">
              <a:lnSpc>
                <a:spcPct val="150000"/>
              </a:lnSpc>
              <a:buFont typeface="Wingdings" panose="05000000000000000000" pitchFamily="2" charset="2"/>
              <a:buChar char="q"/>
            </a:pPr>
            <a:r>
              <a:rPr lang="en-US" sz="2400" b="1" dirty="0"/>
              <a:t>to whom does your policy pertain?</a:t>
            </a:r>
          </a:p>
          <a:p>
            <a:pPr marL="342900" indent="-342900" fontAlgn="base">
              <a:lnSpc>
                <a:spcPct val="150000"/>
              </a:lnSpc>
              <a:buFont typeface="Wingdings" panose="05000000000000000000" pitchFamily="2" charset="2"/>
              <a:buChar char="q"/>
            </a:pPr>
            <a:r>
              <a:rPr lang="en-US" sz="2400" b="1" dirty="0"/>
              <a:t>when, why &amp; how will you test for substances?</a:t>
            </a:r>
            <a:endParaRPr lang="en-US" sz="2400" dirty="0"/>
          </a:p>
          <a:p>
            <a:pPr marL="342900" indent="-342900" fontAlgn="base">
              <a:lnSpc>
                <a:spcPct val="150000"/>
              </a:lnSpc>
              <a:buFont typeface="Wingdings" panose="05000000000000000000" pitchFamily="2" charset="2"/>
              <a:buChar char="q"/>
            </a:pPr>
            <a:r>
              <a:rPr lang="en-US" sz="2400" b="1" dirty="0"/>
              <a:t>which substances will be subject to testing?</a:t>
            </a:r>
            <a:endParaRPr lang="en-US" sz="2400" dirty="0"/>
          </a:p>
          <a:p>
            <a:pPr marL="342900" indent="-342900" fontAlgn="base">
              <a:lnSpc>
                <a:spcPct val="150000"/>
              </a:lnSpc>
              <a:buFont typeface="Wingdings" panose="05000000000000000000" pitchFamily="2" charset="2"/>
              <a:buChar char="q"/>
            </a:pPr>
            <a:r>
              <a:rPr lang="en-US" sz="2400" b="1" dirty="0"/>
              <a:t>what are the consequences for policy violations?</a:t>
            </a:r>
          </a:p>
          <a:p>
            <a:pPr marL="342900" indent="-342900" fontAlgn="base">
              <a:lnSpc>
                <a:spcPct val="150000"/>
              </a:lnSpc>
              <a:buFont typeface="Wingdings" panose="05000000000000000000" pitchFamily="2" charset="2"/>
              <a:buChar char="q"/>
            </a:pPr>
            <a:r>
              <a:rPr lang="en-US" sz="2400" b="1" dirty="0"/>
              <a:t>what resources will you provide for those who violate the policy?</a:t>
            </a:r>
            <a:endParaRPr lang="en-US" sz="2400" dirty="0"/>
          </a:p>
          <a:p>
            <a:pPr marL="285750" indent="-285750">
              <a:buFont typeface="Wingdings" panose="05000000000000000000" pitchFamily="2" charset="2"/>
              <a:buChar char="q"/>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2877" y="2887462"/>
            <a:ext cx="2827948" cy="2827948"/>
          </a:xfrm>
          <a:prstGeom prst="rect">
            <a:avLst/>
          </a:prstGeom>
          <a:effectLst>
            <a:softEdge rad="127000"/>
          </a:effectLst>
        </p:spPr>
      </p:pic>
    </p:spTree>
    <p:extLst>
      <p:ext uri="{BB962C8B-B14F-4D97-AF65-F5344CB8AC3E}">
        <p14:creationId xmlns:p14="http://schemas.microsoft.com/office/powerpoint/2010/main" val="32000844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t="7990"/>
          <a:stretch/>
        </p:blipFill>
        <p:spPr>
          <a:xfrm>
            <a:off x="192327" y="201579"/>
            <a:ext cx="11776865" cy="6435334"/>
          </a:xfrm>
          <a:prstGeom prst="rect">
            <a:avLst/>
          </a:prstGeom>
        </p:spPr>
      </p:pic>
      <p:sp>
        <p:nvSpPr>
          <p:cNvPr id="3" name="TextBox 2"/>
          <p:cNvSpPr txBox="1"/>
          <p:nvPr/>
        </p:nvSpPr>
        <p:spPr>
          <a:xfrm>
            <a:off x="769910" y="1856778"/>
            <a:ext cx="9440985" cy="401648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marL="342900" indent="-342900" fontAlgn="base">
              <a:buFont typeface="Arial" panose="020B0604020202020204" pitchFamily="34" charset="0"/>
              <a:buChar char="•"/>
            </a:pPr>
            <a:r>
              <a:rPr lang="en-US" sz="2550" dirty="0">
                <a:solidFill>
                  <a:schemeClr val="tx1">
                    <a:lumMod val="95000"/>
                    <a:lumOff val="5000"/>
                  </a:schemeClr>
                </a:solidFill>
              </a:rPr>
              <a:t>explicitly describe your agency's mission; how will substance use impact the accomplishment of that mission?</a:t>
            </a:r>
          </a:p>
          <a:p>
            <a:pPr marL="342900" indent="-342900" fontAlgn="base">
              <a:buFont typeface="Arial" panose="020B0604020202020204" pitchFamily="34" charset="0"/>
              <a:buChar char="•"/>
            </a:pPr>
            <a:r>
              <a:rPr lang="en-US" sz="2550" dirty="0">
                <a:solidFill>
                  <a:schemeClr val="tx1">
                    <a:lumMod val="95000"/>
                    <a:lumOff val="5000"/>
                  </a:schemeClr>
                </a:solidFill>
              </a:rPr>
              <a:t>review the adverse impact substance use has/could have on your agency</a:t>
            </a:r>
          </a:p>
          <a:p>
            <a:pPr marL="342900" indent="-342900" fontAlgn="base">
              <a:buFont typeface="Arial" panose="020B0604020202020204" pitchFamily="34" charset="0"/>
              <a:buChar char="•"/>
            </a:pPr>
            <a:r>
              <a:rPr lang="en-US" sz="2550" dirty="0">
                <a:solidFill>
                  <a:schemeClr val="tx1">
                    <a:lumMod val="95000"/>
                    <a:lumOff val="5000"/>
                  </a:schemeClr>
                </a:solidFill>
              </a:rPr>
              <a:t>think about personnel records, security clearance revocations, EAP records, Merit Systems Protection Board actions, and other relevant items to glean examples regarding past public health, safety or security risks </a:t>
            </a:r>
          </a:p>
          <a:p>
            <a:pPr marL="342900" indent="-342900" fontAlgn="base">
              <a:buFont typeface="Arial" panose="020B0604020202020204" pitchFamily="34" charset="0"/>
              <a:buChar char="•"/>
            </a:pPr>
            <a:r>
              <a:rPr lang="en-US" sz="2550" dirty="0">
                <a:solidFill>
                  <a:schemeClr val="tx1">
                    <a:lumMod val="95000"/>
                    <a:lumOff val="5000"/>
                  </a:schemeClr>
                </a:solidFill>
              </a:rPr>
              <a:t>large numbers are neither necessary nor essential. The preamble focuses on the magnitude of risk for even one employee</a:t>
            </a:r>
          </a:p>
        </p:txBody>
      </p:sp>
      <p:sp>
        <p:nvSpPr>
          <p:cNvPr id="2" name="Title 1"/>
          <p:cNvSpPr>
            <a:spLocks noGrp="1"/>
          </p:cNvSpPr>
          <p:nvPr>
            <p:ph type="title"/>
          </p:nvPr>
        </p:nvSpPr>
        <p:spPr/>
        <p:txBody>
          <a:bodyPr/>
          <a:lstStyle/>
          <a:p>
            <a:pPr algn="ctr"/>
            <a:r>
              <a:rPr lang="en-US" b="1" dirty="0"/>
              <a:t>purpose</a:t>
            </a:r>
            <a:r>
              <a:rPr lang="en-US" dirty="0"/>
              <a:t>/</a:t>
            </a:r>
            <a:r>
              <a:rPr lang="en-US" dirty="0">
                <a:solidFill>
                  <a:schemeClr val="bg2">
                    <a:lumMod val="25000"/>
                  </a:schemeClr>
                </a:solidFill>
              </a:rPr>
              <a:t>mission statement</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57515" y="5177307"/>
            <a:ext cx="1760650" cy="1459606"/>
          </a:xfrm>
        </p:spPr>
      </p:pic>
    </p:spTree>
    <p:extLst>
      <p:ext uri="{BB962C8B-B14F-4D97-AF65-F5344CB8AC3E}">
        <p14:creationId xmlns:p14="http://schemas.microsoft.com/office/powerpoint/2010/main" val="29781392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t="7990"/>
          <a:stretch/>
        </p:blipFill>
        <p:spPr>
          <a:xfrm>
            <a:off x="192327" y="201579"/>
            <a:ext cx="11776865" cy="6435334"/>
          </a:xfrm>
          <a:prstGeom prst="rect">
            <a:avLst/>
          </a:prstGeom>
        </p:spPr>
      </p:pic>
      <p:sp>
        <p:nvSpPr>
          <p:cNvPr id="2" name="Title 1"/>
          <p:cNvSpPr>
            <a:spLocks noGrp="1"/>
          </p:cNvSpPr>
          <p:nvPr>
            <p:ph type="title"/>
          </p:nvPr>
        </p:nvSpPr>
        <p:spPr/>
        <p:txBody>
          <a:bodyPr/>
          <a:lstStyle/>
          <a:p>
            <a:pPr algn="ctr"/>
            <a:r>
              <a:rPr lang="en-US" b="1" dirty="0"/>
              <a:t>purpose</a:t>
            </a:r>
            <a:r>
              <a:rPr lang="en-US" dirty="0"/>
              <a:t>/</a:t>
            </a:r>
            <a:r>
              <a:rPr lang="en-US" dirty="0">
                <a:solidFill>
                  <a:schemeClr val="bg2">
                    <a:lumMod val="25000"/>
                  </a:schemeClr>
                </a:solidFill>
              </a:rPr>
              <a:t>mission statement</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57515" y="5177307"/>
            <a:ext cx="1760650" cy="1459606"/>
          </a:xfrm>
        </p:spPr>
      </p:pic>
      <p:sp>
        <p:nvSpPr>
          <p:cNvPr id="3" name="TextBox 2"/>
          <p:cNvSpPr txBox="1"/>
          <p:nvPr/>
        </p:nvSpPr>
        <p:spPr>
          <a:xfrm>
            <a:off x="769911" y="1856778"/>
            <a:ext cx="7036608" cy="44012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fontAlgn="base"/>
            <a:r>
              <a:rPr lang="en-US" sz="2800" dirty="0"/>
              <a:t>[Company Name] is committed to protecting the safety, health, and well-being of its employees and all people who come into contact with its workplace(s) and property, and/or use its products and services. Recognizing that drug and alcohol abuse pose a direct and significant threat to this goal, [Company Name] is committed to ensuring a substance-free working environment for all of its employees. </a:t>
            </a:r>
          </a:p>
        </p:txBody>
      </p:sp>
    </p:spTree>
    <p:extLst>
      <p:ext uri="{BB962C8B-B14F-4D97-AF65-F5344CB8AC3E}">
        <p14:creationId xmlns:p14="http://schemas.microsoft.com/office/powerpoint/2010/main" val="25679649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t="7990"/>
          <a:stretch/>
        </p:blipFill>
        <p:spPr>
          <a:xfrm>
            <a:off x="192327" y="201579"/>
            <a:ext cx="11776865" cy="6435334"/>
          </a:xfrm>
          <a:prstGeom prst="rect">
            <a:avLst/>
          </a:prstGeom>
        </p:spPr>
      </p:pic>
      <p:sp>
        <p:nvSpPr>
          <p:cNvPr id="2" name="Title 1"/>
          <p:cNvSpPr>
            <a:spLocks noGrp="1"/>
          </p:cNvSpPr>
          <p:nvPr>
            <p:ph type="title"/>
          </p:nvPr>
        </p:nvSpPr>
        <p:spPr/>
        <p:txBody>
          <a:bodyPr/>
          <a:lstStyle/>
          <a:p>
            <a:pPr algn="ctr"/>
            <a:r>
              <a:rPr lang="en-US" b="1" dirty="0"/>
              <a:t>purpose</a:t>
            </a:r>
            <a:r>
              <a:rPr lang="en-US" dirty="0"/>
              <a:t>/</a:t>
            </a:r>
            <a:r>
              <a:rPr lang="en-US" dirty="0">
                <a:solidFill>
                  <a:schemeClr val="bg2">
                    <a:lumMod val="25000"/>
                  </a:schemeClr>
                </a:solidFill>
              </a:rPr>
              <a:t>mission statement</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57515" y="5177307"/>
            <a:ext cx="1760650" cy="1459606"/>
          </a:xfrm>
        </p:spPr>
      </p:pic>
      <p:sp>
        <p:nvSpPr>
          <p:cNvPr id="5" name="TextBox 4"/>
          <p:cNvSpPr txBox="1"/>
          <p:nvPr/>
        </p:nvSpPr>
        <p:spPr>
          <a:xfrm>
            <a:off x="1719616" y="1829482"/>
            <a:ext cx="8442363" cy="440120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000" dirty="0"/>
              <a:t>[Company Name] has a vital interest in maintaining a safe and efficient environment for its employees, clients and customers.  Employees who are under the influence of drugs or alcohol on the job pose serious safety risks not only for the user but also to co-workers and others.  The possession, use or unauthorized sale of an illegal drug or alcohol may also pose unacceptable risks for safe and efficient operations.  Accordingly, it is the right, obligation and intent of the Company to maintain a safe and healthy environment for all of its employees and guests and to protect Company property, equipment and operations.</a:t>
            </a:r>
          </a:p>
          <a:p>
            <a:r>
              <a:rPr lang="en-US" sz="2000" dirty="0"/>
              <a:t> </a:t>
            </a:r>
          </a:p>
          <a:p>
            <a:r>
              <a:rPr lang="en-US" sz="2000" dirty="0"/>
              <a:t>The Company has adopted a drug-free workplace policy to ensure that our business is functioning safely, efficiently and cost-effectively.  In doing so, the Company will comply with all federal and state drug-free workplace requirements.  </a:t>
            </a:r>
          </a:p>
        </p:txBody>
      </p:sp>
    </p:spTree>
    <p:extLst>
      <p:ext uri="{BB962C8B-B14F-4D97-AF65-F5344CB8AC3E}">
        <p14:creationId xmlns:p14="http://schemas.microsoft.com/office/powerpoint/2010/main" val="8790882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1195" r="2206"/>
          <a:stretch/>
        </p:blipFill>
        <p:spPr>
          <a:xfrm>
            <a:off x="186690" y="176467"/>
            <a:ext cx="11788140" cy="6460446"/>
          </a:xfrm>
          <a:prstGeom prst="rect">
            <a:avLst/>
          </a:prstGeom>
          <a:effectLst>
            <a:softEdge rad="31750"/>
          </a:effectLst>
        </p:spPr>
      </p:pic>
      <p:sp>
        <p:nvSpPr>
          <p:cNvPr id="2" name="Title 1"/>
          <p:cNvSpPr>
            <a:spLocks noGrp="1"/>
          </p:cNvSpPr>
          <p:nvPr>
            <p:ph type="title"/>
          </p:nvPr>
        </p:nvSpPr>
        <p:spPr/>
        <p:txBody>
          <a:bodyPr/>
          <a:lstStyle/>
          <a:p>
            <a:pPr algn="ctr"/>
            <a:r>
              <a:rPr lang="en-US" b="1" dirty="0"/>
              <a:t>employee</a:t>
            </a:r>
            <a:r>
              <a:rPr lang="en-US" dirty="0"/>
              <a:t> </a:t>
            </a:r>
            <a:r>
              <a:rPr lang="en-US" dirty="0">
                <a:solidFill>
                  <a:schemeClr val="bg2">
                    <a:lumMod val="25000"/>
                  </a:schemeClr>
                </a:solidFill>
              </a:rPr>
              <a:t>awareness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57515" y="5177307"/>
            <a:ext cx="1760650" cy="1459606"/>
          </a:xfrm>
        </p:spPr>
      </p:pic>
      <p:sp>
        <p:nvSpPr>
          <p:cNvPr id="6" name="TextBox 5"/>
          <p:cNvSpPr txBox="1"/>
          <p:nvPr/>
        </p:nvSpPr>
        <p:spPr>
          <a:xfrm>
            <a:off x="1143000" y="2546392"/>
            <a:ext cx="10989399" cy="3970318"/>
          </a:xfrm>
          <a:prstGeom prst="rect">
            <a:avLst/>
          </a:prstGeom>
          <a:noFill/>
        </p:spPr>
        <p:txBody>
          <a:bodyPr wrap="square" numCol="2" rtlCol="0">
            <a:spAutoFit/>
          </a:bodyPr>
          <a:lstStyle/>
          <a:p>
            <a:pPr marL="342900" indent="-342900" fontAlgn="base">
              <a:lnSpc>
                <a:spcPct val="150000"/>
              </a:lnSpc>
              <a:buFont typeface="Wingdings" panose="05000000000000000000" pitchFamily="2" charset="2"/>
              <a:buChar char="ü"/>
            </a:pPr>
            <a:r>
              <a:rPr lang="en-US" sz="2800" b="1" dirty="0"/>
              <a:t>new employee interviews</a:t>
            </a:r>
          </a:p>
          <a:p>
            <a:pPr marL="342900" indent="-342900" fontAlgn="base">
              <a:lnSpc>
                <a:spcPct val="150000"/>
              </a:lnSpc>
              <a:buFont typeface="Wingdings" panose="05000000000000000000" pitchFamily="2" charset="2"/>
              <a:buChar char="ü"/>
            </a:pPr>
            <a:r>
              <a:rPr lang="en-US" sz="2800" b="1" dirty="0"/>
              <a:t>handbook sign-off sheet</a:t>
            </a:r>
          </a:p>
          <a:p>
            <a:pPr marL="342900" indent="-342900" fontAlgn="base">
              <a:lnSpc>
                <a:spcPct val="150000"/>
              </a:lnSpc>
              <a:buFont typeface="Wingdings" panose="05000000000000000000" pitchFamily="2" charset="2"/>
              <a:buChar char="ü"/>
            </a:pPr>
            <a:r>
              <a:rPr lang="en-US" sz="2800" b="1" dirty="0"/>
              <a:t>orientation</a:t>
            </a:r>
          </a:p>
          <a:p>
            <a:pPr marL="342900" indent="-342900" fontAlgn="base">
              <a:lnSpc>
                <a:spcPct val="150000"/>
              </a:lnSpc>
              <a:buFont typeface="Wingdings" panose="05000000000000000000" pitchFamily="2" charset="2"/>
              <a:buChar char="ü"/>
            </a:pPr>
            <a:r>
              <a:rPr lang="en-US" sz="2800" b="1" dirty="0"/>
              <a:t>job performance reviews</a:t>
            </a:r>
          </a:p>
          <a:p>
            <a:pPr marL="342900" indent="-342900" fontAlgn="base">
              <a:lnSpc>
                <a:spcPct val="150000"/>
              </a:lnSpc>
              <a:buFont typeface="Wingdings" panose="05000000000000000000" pitchFamily="2" charset="2"/>
              <a:buChar char="ü"/>
            </a:pPr>
            <a:endParaRPr lang="en-US" sz="2800" b="1" dirty="0"/>
          </a:p>
          <a:p>
            <a:pPr fontAlgn="base">
              <a:lnSpc>
                <a:spcPct val="150000"/>
              </a:lnSpc>
            </a:pPr>
            <a:endParaRPr lang="en-US" sz="2800" b="1" dirty="0"/>
          </a:p>
          <a:p>
            <a:pPr marL="342900" indent="-342900" fontAlgn="base">
              <a:lnSpc>
                <a:spcPct val="150000"/>
              </a:lnSpc>
              <a:buFont typeface="Wingdings" panose="05000000000000000000" pitchFamily="2" charset="2"/>
              <a:buChar char="ü"/>
            </a:pPr>
            <a:r>
              <a:rPr lang="en-US" sz="2800" b="1" dirty="0"/>
              <a:t>company-wide meetings</a:t>
            </a:r>
          </a:p>
          <a:p>
            <a:pPr marL="342900" indent="-342900" fontAlgn="base">
              <a:lnSpc>
                <a:spcPct val="150000"/>
              </a:lnSpc>
              <a:buFont typeface="Wingdings" panose="05000000000000000000" pitchFamily="2" charset="2"/>
              <a:buChar char="ü"/>
            </a:pPr>
            <a:r>
              <a:rPr lang="en-US" sz="2800" b="1" dirty="0"/>
              <a:t>safety meetings</a:t>
            </a:r>
          </a:p>
          <a:p>
            <a:pPr marL="342900" indent="-342900" fontAlgn="base">
              <a:lnSpc>
                <a:spcPct val="150000"/>
              </a:lnSpc>
              <a:buFont typeface="Wingdings" panose="05000000000000000000" pitchFamily="2" charset="2"/>
              <a:buChar char="ü"/>
            </a:pPr>
            <a:r>
              <a:rPr lang="en-US" sz="2800" b="1" dirty="0"/>
              <a:t>team meetings</a:t>
            </a:r>
          </a:p>
          <a:p>
            <a:pPr marL="342900" indent="-342900" fontAlgn="base">
              <a:lnSpc>
                <a:spcPct val="150000"/>
              </a:lnSpc>
              <a:buFont typeface="Wingdings" panose="05000000000000000000" pitchFamily="2" charset="2"/>
              <a:buChar char="ü"/>
            </a:pPr>
            <a:r>
              <a:rPr lang="en-US" sz="2800" b="1" dirty="0"/>
              <a:t>reminders whenever pertinent</a:t>
            </a:r>
          </a:p>
        </p:txBody>
      </p:sp>
    </p:spTree>
    <p:extLst>
      <p:ext uri="{BB962C8B-B14F-4D97-AF65-F5344CB8AC3E}">
        <p14:creationId xmlns:p14="http://schemas.microsoft.com/office/powerpoint/2010/main" val="19323799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645" t="1201"/>
          <a:stretch/>
        </p:blipFill>
        <p:spPr>
          <a:xfrm>
            <a:off x="192327" y="228600"/>
            <a:ext cx="11776865" cy="6408313"/>
          </a:xfrm>
          <a:prstGeom prst="rect">
            <a:avLst/>
          </a:prstGeom>
        </p:spPr>
      </p:pic>
      <p:sp>
        <p:nvSpPr>
          <p:cNvPr id="2" name="Title 1"/>
          <p:cNvSpPr>
            <a:spLocks noGrp="1"/>
          </p:cNvSpPr>
          <p:nvPr>
            <p:ph type="title"/>
          </p:nvPr>
        </p:nvSpPr>
        <p:spPr/>
        <p:txBody>
          <a:bodyPr/>
          <a:lstStyle/>
          <a:p>
            <a:pPr algn="ctr"/>
            <a:r>
              <a:rPr lang="en-US" b="1" dirty="0"/>
              <a:t>who</a:t>
            </a:r>
            <a:r>
              <a:rPr lang="en-US" dirty="0"/>
              <a:t> </a:t>
            </a:r>
            <a:r>
              <a:rPr lang="en-US" dirty="0">
                <a:solidFill>
                  <a:schemeClr val="bg1"/>
                </a:solidFill>
              </a:rPr>
              <a:t>qualifies?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57515" y="5177307"/>
            <a:ext cx="1760650" cy="1459606"/>
          </a:xfrm>
        </p:spPr>
      </p:pic>
      <p:sp>
        <p:nvSpPr>
          <p:cNvPr id="3" name="TextBox 2"/>
          <p:cNvSpPr txBox="1"/>
          <p:nvPr/>
        </p:nvSpPr>
        <p:spPr>
          <a:xfrm>
            <a:off x="1009934" y="1898148"/>
            <a:ext cx="10008586" cy="4462760"/>
          </a:xfrm>
          <a:prstGeom prst="rect">
            <a:avLst/>
          </a:prstGeom>
          <a:noFill/>
        </p:spPr>
        <p:txBody>
          <a:bodyPr wrap="square" rtlCol="0">
            <a:spAutoFit/>
          </a:bodyPr>
          <a:lstStyle/>
          <a:p>
            <a:r>
              <a:rPr lang="en-US" sz="3200" b="1" dirty="0">
                <a:solidFill>
                  <a:schemeClr val="tx2">
                    <a:lumMod val="20000"/>
                    <a:lumOff val="80000"/>
                  </a:schemeClr>
                </a:solidFill>
              </a:rPr>
              <a:t>to whom does your policy apply?</a:t>
            </a:r>
          </a:p>
          <a:p>
            <a:pPr marL="285750" indent="-285750">
              <a:lnSpc>
                <a:spcPct val="150000"/>
              </a:lnSpc>
              <a:buFont typeface="Arial" panose="020B0604020202020204" pitchFamily="34" charset="0"/>
              <a:buChar char="•"/>
            </a:pPr>
            <a:r>
              <a:rPr lang="en-US" sz="2800" dirty="0">
                <a:solidFill>
                  <a:schemeClr val="bg1"/>
                </a:solidFill>
                <a:effectLst>
                  <a:outerShdw blurRad="38100" dist="38100" dir="2700000" algn="tl">
                    <a:srgbClr val="000000">
                      <a:alpha val="43137"/>
                    </a:srgbClr>
                  </a:outerShdw>
                </a:effectLst>
              </a:rPr>
              <a:t>is anyone exempt?</a:t>
            </a:r>
          </a:p>
          <a:p>
            <a:pPr marL="285750" indent="-285750">
              <a:lnSpc>
                <a:spcPct val="150000"/>
              </a:lnSpc>
              <a:buFont typeface="Arial" panose="020B0604020202020204" pitchFamily="34" charset="0"/>
              <a:buChar char="•"/>
            </a:pPr>
            <a:r>
              <a:rPr lang="en-US" sz="2800" dirty="0">
                <a:solidFill>
                  <a:schemeClr val="bg1"/>
                </a:solidFill>
                <a:effectLst>
                  <a:outerShdw blurRad="38100" dist="38100" dir="2700000" algn="tl">
                    <a:srgbClr val="000000">
                      <a:alpha val="43137"/>
                    </a:srgbClr>
                  </a:outerShdw>
                </a:effectLst>
              </a:rPr>
              <a:t>f/t and p/t</a:t>
            </a:r>
          </a:p>
          <a:p>
            <a:pPr marL="285750" indent="-285750">
              <a:lnSpc>
                <a:spcPct val="150000"/>
              </a:lnSpc>
              <a:buFont typeface="Arial" panose="020B0604020202020204" pitchFamily="34" charset="0"/>
              <a:buChar char="•"/>
            </a:pPr>
            <a:r>
              <a:rPr lang="en-US" sz="2800" dirty="0">
                <a:solidFill>
                  <a:schemeClr val="bg1"/>
                </a:solidFill>
                <a:effectLst>
                  <a:outerShdw blurRad="38100" dist="38100" dir="2700000" algn="tl">
                    <a:srgbClr val="000000">
                      <a:alpha val="43137"/>
                    </a:srgbClr>
                  </a:outerShdw>
                </a:effectLst>
              </a:rPr>
              <a:t>contractors &amp; sub-contractors</a:t>
            </a:r>
          </a:p>
          <a:p>
            <a:pPr marL="285750" indent="-285750">
              <a:lnSpc>
                <a:spcPct val="150000"/>
              </a:lnSpc>
              <a:buFont typeface="Arial" panose="020B0604020202020204" pitchFamily="34" charset="0"/>
              <a:buChar char="•"/>
            </a:pPr>
            <a:r>
              <a:rPr lang="en-US" sz="2800" dirty="0">
                <a:solidFill>
                  <a:schemeClr val="bg1"/>
                </a:solidFill>
                <a:effectLst>
                  <a:outerShdw blurRad="38100" dist="38100" dir="2700000" algn="tl">
                    <a:srgbClr val="000000">
                      <a:alpha val="43137"/>
                    </a:srgbClr>
                  </a:outerShdw>
                </a:effectLst>
              </a:rPr>
              <a:t>seasonal employees</a:t>
            </a:r>
          </a:p>
          <a:p>
            <a:pPr marL="285750" indent="-285750">
              <a:lnSpc>
                <a:spcPct val="150000"/>
              </a:lnSpc>
              <a:buFont typeface="Arial" panose="020B0604020202020204" pitchFamily="34" charset="0"/>
              <a:buChar char="•"/>
            </a:pPr>
            <a:r>
              <a:rPr lang="en-US" sz="2800" dirty="0">
                <a:solidFill>
                  <a:schemeClr val="bg1"/>
                </a:solidFill>
                <a:effectLst>
                  <a:outerShdw blurRad="38100" dist="38100" dir="2700000" algn="tl">
                    <a:srgbClr val="000000">
                      <a:alpha val="43137"/>
                    </a:srgbClr>
                  </a:outerShdw>
                </a:effectLst>
              </a:rPr>
              <a:t>vendors</a:t>
            </a:r>
          </a:p>
          <a:p>
            <a:pPr marL="285750" indent="-285750">
              <a:lnSpc>
                <a:spcPct val="150000"/>
              </a:lnSpc>
              <a:buFont typeface="Arial" panose="020B0604020202020204" pitchFamily="34" charset="0"/>
              <a:buChar char="•"/>
            </a:pPr>
            <a:r>
              <a:rPr lang="en-US" sz="2800" dirty="0">
                <a:solidFill>
                  <a:schemeClr val="bg1"/>
                </a:solidFill>
                <a:effectLst>
                  <a:outerShdw blurRad="38100" dist="38100" dir="2700000" algn="tl">
                    <a:srgbClr val="000000">
                      <a:alpha val="43137"/>
                    </a:srgbClr>
                  </a:outerShdw>
                </a:effectLst>
              </a:rPr>
              <a:t>applicants</a:t>
            </a:r>
          </a:p>
        </p:txBody>
      </p:sp>
    </p:spTree>
    <p:extLst>
      <p:ext uri="{BB962C8B-B14F-4D97-AF65-F5344CB8AC3E}">
        <p14:creationId xmlns:p14="http://schemas.microsoft.com/office/powerpoint/2010/main" val="10589131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45" t="1201"/>
          <a:stretch/>
        </p:blipFill>
        <p:spPr>
          <a:xfrm>
            <a:off x="192327" y="228600"/>
            <a:ext cx="11776865" cy="6408313"/>
          </a:xfrm>
          <a:prstGeom prst="rect">
            <a:avLst/>
          </a:prstGeom>
        </p:spPr>
      </p:pic>
      <p:sp>
        <p:nvSpPr>
          <p:cNvPr id="2" name="Title 1"/>
          <p:cNvSpPr>
            <a:spLocks noGrp="1"/>
          </p:cNvSpPr>
          <p:nvPr>
            <p:ph type="title"/>
          </p:nvPr>
        </p:nvSpPr>
        <p:spPr/>
        <p:txBody>
          <a:bodyPr/>
          <a:lstStyle/>
          <a:p>
            <a:pPr algn="ctr"/>
            <a:r>
              <a:rPr lang="en-US" b="1" dirty="0"/>
              <a:t>who</a:t>
            </a:r>
            <a:r>
              <a:rPr lang="en-US" dirty="0"/>
              <a:t> </a:t>
            </a:r>
            <a:r>
              <a:rPr lang="en-US" dirty="0">
                <a:solidFill>
                  <a:schemeClr val="bg2">
                    <a:lumMod val="25000"/>
                  </a:schemeClr>
                </a:solidFill>
              </a:rPr>
              <a:t>qualifies?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57515" y="5177307"/>
            <a:ext cx="1760650" cy="1459606"/>
          </a:xfrm>
        </p:spPr>
      </p:pic>
      <p:sp>
        <p:nvSpPr>
          <p:cNvPr id="3" name="TextBox 2"/>
          <p:cNvSpPr txBox="1"/>
          <p:nvPr/>
        </p:nvSpPr>
        <p:spPr>
          <a:xfrm>
            <a:off x="1009933" y="1898148"/>
            <a:ext cx="10281843" cy="3785652"/>
          </a:xfrm>
          <a:prstGeom prst="rect">
            <a:avLst/>
          </a:prstGeom>
          <a:noFill/>
        </p:spPr>
        <p:txBody>
          <a:bodyPr wrap="square" rtlCol="0">
            <a:spAutoFit/>
          </a:bodyPr>
          <a:lstStyle/>
          <a:p>
            <a:r>
              <a:rPr lang="en-US" sz="2000" b="1" dirty="0"/>
              <a:t>This policy applies to all job applicants, full-time and part-time employees and contract employees of the Company when they are on Company business or on Company premises, including but not limited to all properties, facilities, land, platforms, buildings, structures, fixtures, installations, automobiles, trucks and other vehicles whether owned, leased or used by the Company or for Company purposes.  </a:t>
            </a:r>
          </a:p>
          <a:p>
            <a:r>
              <a:rPr lang="en-US" sz="2000" b="1" dirty="0"/>
              <a:t> </a:t>
            </a:r>
          </a:p>
          <a:p>
            <a:r>
              <a:rPr lang="en-US" sz="2000" b="1" dirty="0"/>
              <a:t>This policy also covers the use of drugs or alcohol while off Company premises if the employee is "under the influence," as defined in this policy, when representing the Company.  All Company property will be subject to search at the discretion of the Company.</a:t>
            </a:r>
          </a:p>
          <a:p>
            <a:endParaRPr lang="en-US" sz="2000" b="1" dirty="0"/>
          </a:p>
          <a:p>
            <a:r>
              <a:rPr lang="en-US" sz="2000" b="1" dirty="0"/>
              <a:t>Additionally, regardless of the event or situation employees are always responsible for their actions and behavior at Company-related events or activities. </a:t>
            </a:r>
          </a:p>
        </p:txBody>
      </p:sp>
    </p:spTree>
    <p:extLst>
      <p:ext uri="{BB962C8B-B14F-4D97-AF65-F5344CB8AC3E}">
        <p14:creationId xmlns:p14="http://schemas.microsoft.com/office/powerpoint/2010/main" val="4055829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cap="none" dirty="0">
                <a:solidFill>
                  <a:schemeClr val="tx1"/>
                </a:solidFill>
              </a:rPr>
              <a:t>pre-work</a:t>
            </a:r>
          </a:p>
        </p:txBody>
      </p:sp>
      <p:sp>
        <p:nvSpPr>
          <p:cNvPr id="5" name="Text Placeholder 4"/>
          <p:cNvSpPr>
            <a:spLocks noGrp="1"/>
          </p:cNvSpPr>
          <p:nvPr>
            <p:ph type="body" idx="1"/>
          </p:nvPr>
        </p:nvSpPr>
        <p:spPr/>
        <p:txBody>
          <a:bodyPr/>
          <a:lstStyle/>
          <a:p>
            <a:r>
              <a:rPr lang="en-US" dirty="0"/>
              <a:t>some things to know first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1498" y="157660"/>
            <a:ext cx="4162567" cy="3117907"/>
          </a:xfrm>
          <a:prstGeom prst="rect">
            <a:avLst/>
          </a:prstGeom>
          <a:effectLst>
            <a:softEdge rad="127000"/>
          </a:effectLst>
        </p:spPr>
      </p:pic>
      <p:pic>
        <p:nvPicPr>
          <p:cNvPr id="7"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5014" y="4706636"/>
            <a:ext cx="2325720" cy="1928058"/>
          </a:xfrm>
          <a:prstGeom prst="rect">
            <a:avLst/>
          </a:prstGeom>
        </p:spPr>
      </p:pic>
    </p:spTree>
    <p:extLst>
      <p:ext uri="{BB962C8B-B14F-4D97-AF65-F5344CB8AC3E}">
        <p14:creationId xmlns:p14="http://schemas.microsoft.com/office/powerpoint/2010/main" val="35978391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45" t="1201"/>
          <a:stretch/>
        </p:blipFill>
        <p:spPr>
          <a:xfrm>
            <a:off x="192327" y="228600"/>
            <a:ext cx="11776865" cy="6408313"/>
          </a:xfrm>
          <a:prstGeom prst="rect">
            <a:avLst/>
          </a:prstGeom>
        </p:spPr>
      </p:pic>
      <p:sp>
        <p:nvSpPr>
          <p:cNvPr id="2" name="Title 1"/>
          <p:cNvSpPr>
            <a:spLocks noGrp="1"/>
          </p:cNvSpPr>
          <p:nvPr>
            <p:ph type="title"/>
          </p:nvPr>
        </p:nvSpPr>
        <p:spPr/>
        <p:txBody>
          <a:bodyPr/>
          <a:lstStyle/>
          <a:p>
            <a:pPr algn="ctr"/>
            <a:r>
              <a:rPr lang="en-US" b="1" dirty="0"/>
              <a:t>who</a:t>
            </a:r>
            <a:r>
              <a:rPr lang="en-US" dirty="0"/>
              <a:t> </a:t>
            </a:r>
            <a:r>
              <a:rPr lang="en-US" dirty="0">
                <a:solidFill>
                  <a:schemeClr val="bg2">
                    <a:lumMod val="25000"/>
                  </a:schemeClr>
                </a:solidFill>
              </a:rPr>
              <a:t>qualifies?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57515" y="5177307"/>
            <a:ext cx="1760650" cy="1459606"/>
          </a:xfrm>
        </p:spPr>
      </p:pic>
      <p:sp>
        <p:nvSpPr>
          <p:cNvPr id="3" name="TextBox 2"/>
          <p:cNvSpPr txBox="1"/>
          <p:nvPr/>
        </p:nvSpPr>
        <p:spPr>
          <a:xfrm>
            <a:off x="1009934" y="1898148"/>
            <a:ext cx="4819366" cy="3677930"/>
          </a:xfrm>
          <a:prstGeom prst="rect">
            <a:avLst/>
          </a:prstGeom>
          <a:noFill/>
        </p:spPr>
        <p:txBody>
          <a:bodyPr wrap="square" rtlCol="0">
            <a:spAutoFit/>
          </a:bodyPr>
          <a:lstStyle/>
          <a:p>
            <a:r>
              <a:rPr lang="en-US" sz="2400" b="1" dirty="0">
                <a:effectLst>
                  <a:outerShdw blurRad="38100" dist="38100" dir="2700000" algn="tl">
                    <a:srgbClr val="000000">
                      <a:alpha val="43137"/>
                    </a:srgbClr>
                  </a:outerShdw>
                </a:effectLst>
              </a:rPr>
              <a:t>Applicants</a:t>
            </a:r>
          </a:p>
          <a:p>
            <a:endParaRPr lang="en-US" sz="900" b="1" dirty="0">
              <a:effectLst>
                <a:outerShdw blurRad="38100" dist="38100" dir="2700000" algn="tl">
                  <a:srgbClr val="000000">
                    <a:alpha val="43137"/>
                  </a:srgbClr>
                </a:outerShdw>
              </a:effectLst>
            </a:endParaRPr>
          </a:p>
          <a:p>
            <a:r>
              <a:rPr lang="en-US" sz="2000" b="1" dirty="0"/>
              <a:t>All applicants are covered by this policy insomuch as the Company has extended a conditional offer of employment and a pre-employment drug test is required.  </a:t>
            </a:r>
          </a:p>
          <a:p>
            <a:r>
              <a:rPr lang="en-US" sz="2000" b="1" dirty="0"/>
              <a:t> </a:t>
            </a:r>
          </a:p>
          <a:p>
            <a:r>
              <a:rPr lang="en-US" sz="2000" b="1" dirty="0"/>
              <a:t>Applicants are not entitled to Company-paid retests or any other services that may be made available to employees in this policy unless stipulated by applicable state or federal law.</a:t>
            </a:r>
          </a:p>
        </p:txBody>
      </p:sp>
    </p:spTree>
    <p:extLst>
      <p:ext uri="{BB962C8B-B14F-4D97-AF65-F5344CB8AC3E}">
        <p14:creationId xmlns:p14="http://schemas.microsoft.com/office/powerpoint/2010/main" val="20670405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13273" b="14501"/>
          <a:stretch/>
        </p:blipFill>
        <p:spPr>
          <a:xfrm>
            <a:off x="204716" y="232013"/>
            <a:ext cx="11787940" cy="6404900"/>
          </a:xfrm>
          <a:prstGeom prst="rect">
            <a:avLst/>
          </a:prstGeom>
        </p:spPr>
      </p:pic>
      <p:sp>
        <p:nvSpPr>
          <p:cNvPr id="2" name="Title 1"/>
          <p:cNvSpPr>
            <a:spLocks noGrp="1"/>
          </p:cNvSpPr>
          <p:nvPr>
            <p:ph type="title"/>
          </p:nvPr>
        </p:nvSpPr>
        <p:spPr/>
        <p:txBody>
          <a:bodyPr/>
          <a:lstStyle/>
          <a:p>
            <a:pPr algn="ctr"/>
            <a:r>
              <a:rPr lang="en-US" b="1" dirty="0"/>
              <a:t>boundaries</a:t>
            </a:r>
            <a:r>
              <a:rPr lang="en-US" dirty="0"/>
              <a:t>/</a:t>
            </a:r>
            <a:r>
              <a:rPr lang="en-US" dirty="0">
                <a:solidFill>
                  <a:schemeClr val="bg1"/>
                </a:solidFill>
                <a:effectLst>
                  <a:outerShdw blurRad="38100" dist="38100" dir="2700000" algn="tl">
                    <a:srgbClr val="000000">
                      <a:alpha val="43137"/>
                    </a:srgbClr>
                  </a:outerShdw>
                </a:effectLst>
              </a:rPr>
              <a:t>expectations</a:t>
            </a:r>
          </a:p>
        </p:txBody>
      </p:sp>
      <p:sp>
        <p:nvSpPr>
          <p:cNvPr id="3" name="TextBox 2"/>
          <p:cNvSpPr txBox="1"/>
          <p:nvPr/>
        </p:nvSpPr>
        <p:spPr>
          <a:xfrm>
            <a:off x="1573443" y="1623781"/>
            <a:ext cx="9014634" cy="2800767"/>
          </a:xfrm>
          <a:prstGeom prst="rect">
            <a:avLst/>
          </a:prstGeom>
          <a:noFill/>
        </p:spPr>
        <p:txBody>
          <a:bodyPr wrap="square" rtlCol="0">
            <a:spAutoFit/>
          </a:bodyPr>
          <a:lstStyle/>
          <a:p>
            <a:pPr algn="ctr"/>
            <a:r>
              <a:rPr lang="en-US" sz="2800" b="1" dirty="0">
                <a:solidFill>
                  <a:schemeClr val="accent3">
                    <a:lumMod val="60000"/>
                    <a:lumOff val="40000"/>
                  </a:schemeClr>
                </a:solidFill>
              </a:rPr>
              <a:t>what is acceptable behavior and what is not</a:t>
            </a:r>
          </a:p>
          <a:p>
            <a:pPr algn="ctr"/>
            <a:endParaRPr lang="en-US" sz="800" b="1" dirty="0">
              <a:solidFill>
                <a:schemeClr val="accent3">
                  <a:lumMod val="60000"/>
                  <a:lumOff val="40000"/>
                </a:schemeClr>
              </a:solidFill>
            </a:endParaRPr>
          </a:p>
          <a:p>
            <a:pPr marL="285750" indent="-285750">
              <a:buFont typeface="Arial" panose="020B0604020202020204" pitchFamily="34" charset="0"/>
              <a:buChar char="•"/>
            </a:pPr>
            <a:r>
              <a:rPr lang="en-US" sz="2800" b="1" dirty="0">
                <a:solidFill>
                  <a:schemeClr val="bg1"/>
                </a:solidFill>
              </a:rPr>
              <a:t>drugs (illicit, prescription, synthetic)</a:t>
            </a:r>
          </a:p>
          <a:p>
            <a:pPr marL="285750" indent="-285750">
              <a:buFont typeface="Arial" panose="020B0604020202020204" pitchFamily="34" charset="0"/>
              <a:buChar char="•"/>
            </a:pPr>
            <a:r>
              <a:rPr lang="en-US" sz="2800" b="1" dirty="0">
                <a:solidFill>
                  <a:schemeClr val="bg1"/>
                </a:solidFill>
              </a:rPr>
              <a:t>alcohol</a:t>
            </a:r>
          </a:p>
          <a:p>
            <a:pPr marL="285750" indent="-285750">
              <a:buFont typeface="Arial" panose="020B0604020202020204" pitchFamily="34" charset="0"/>
              <a:buChar char="•"/>
            </a:pPr>
            <a:r>
              <a:rPr lang="en-US" sz="2800" b="1" dirty="0">
                <a:solidFill>
                  <a:schemeClr val="bg1"/>
                </a:solidFill>
              </a:rPr>
              <a:t>paraphernalia</a:t>
            </a:r>
          </a:p>
          <a:p>
            <a:pPr marL="285750" indent="-285750">
              <a:buFont typeface="Arial" panose="020B0604020202020204" pitchFamily="34" charset="0"/>
              <a:buChar char="•"/>
            </a:pPr>
            <a:r>
              <a:rPr lang="en-US" sz="2800" b="1" dirty="0">
                <a:solidFill>
                  <a:schemeClr val="bg1"/>
                </a:solidFill>
              </a:rPr>
              <a:t>under-the-influence</a:t>
            </a:r>
          </a:p>
          <a:p>
            <a:pPr marL="285750" indent="-285750">
              <a:buFont typeface="Arial" panose="020B0604020202020204" pitchFamily="34" charset="0"/>
              <a:buChar char="•"/>
            </a:pPr>
            <a:r>
              <a:rPr lang="en-US" sz="2800" b="1" dirty="0">
                <a:solidFill>
                  <a:schemeClr val="bg1"/>
                </a:solidFill>
              </a:rPr>
              <a:t>unsafe behaviors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57515" y="5177307"/>
            <a:ext cx="1760650" cy="1459606"/>
          </a:xfrm>
        </p:spPr>
      </p:pic>
    </p:spTree>
    <p:extLst>
      <p:ext uri="{BB962C8B-B14F-4D97-AF65-F5344CB8AC3E}">
        <p14:creationId xmlns:p14="http://schemas.microsoft.com/office/powerpoint/2010/main" val="26743120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t="13273" b="14501"/>
          <a:stretch/>
        </p:blipFill>
        <p:spPr>
          <a:xfrm>
            <a:off x="232012" y="232013"/>
            <a:ext cx="11760644" cy="6404900"/>
          </a:xfrm>
          <a:prstGeom prst="rect">
            <a:avLst/>
          </a:prstGeom>
        </p:spPr>
      </p:pic>
      <p:sp>
        <p:nvSpPr>
          <p:cNvPr id="2" name="Title 1"/>
          <p:cNvSpPr>
            <a:spLocks noGrp="1"/>
          </p:cNvSpPr>
          <p:nvPr>
            <p:ph type="title"/>
          </p:nvPr>
        </p:nvSpPr>
        <p:spPr/>
        <p:txBody>
          <a:bodyPr/>
          <a:lstStyle/>
          <a:p>
            <a:pPr algn="ctr"/>
            <a:r>
              <a:rPr lang="en-US" b="1" dirty="0"/>
              <a:t>boundaries</a:t>
            </a:r>
            <a:r>
              <a:rPr lang="en-US" dirty="0"/>
              <a:t>/</a:t>
            </a:r>
            <a:r>
              <a:rPr lang="en-US" dirty="0">
                <a:solidFill>
                  <a:schemeClr val="bg2">
                    <a:lumMod val="25000"/>
                  </a:schemeClr>
                </a:solidFill>
              </a:rPr>
              <a:t>expectations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57515" y="5177307"/>
            <a:ext cx="1760650" cy="1459606"/>
          </a:xfrm>
        </p:spPr>
      </p:pic>
      <p:sp>
        <p:nvSpPr>
          <p:cNvPr id="3" name="TextBox 2"/>
          <p:cNvSpPr txBox="1"/>
          <p:nvPr/>
        </p:nvSpPr>
        <p:spPr>
          <a:xfrm>
            <a:off x="682388" y="1965960"/>
            <a:ext cx="9449737" cy="40318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2400" b="1" dirty="0"/>
              <a:t>The Company employees are prohibited from:</a:t>
            </a:r>
          </a:p>
          <a:p>
            <a:endParaRPr lang="en-US" sz="800" dirty="0"/>
          </a:p>
          <a:p>
            <a:pPr lvl="0"/>
            <a:r>
              <a:rPr lang="en-US" sz="2000" dirty="0"/>
              <a:t>Being under the influence of drugs as defined in this policy (i.e., a confirmed positive drug test and/or demonstrating the signs and symptoms of being under the influence of drugs);</a:t>
            </a:r>
          </a:p>
          <a:p>
            <a:endParaRPr lang="en-US" sz="800" dirty="0"/>
          </a:p>
          <a:p>
            <a:pPr lvl="0"/>
            <a:r>
              <a:rPr lang="en-US" sz="2000" dirty="0"/>
              <a:t>Being under the influence of alcohol as defined in this policy</a:t>
            </a:r>
            <a:r>
              <a:rPr lang="en-US" sz="2000" b="1" dirty="0"/>
              <a:t> </a:t>
            </a:r>
            <a:r>
              <a:rPr lang="en-US" sz="2000" dirty="0"/>
              <a:t>(i.e., a BAC of </a:t>
            </a:r>
            <a:r>
              <a:rPr lang="en-US" sz="2000" u="sng" dirty="0"/>
              <a:t>0.02</a:t>
            </a:r>
            <a:r>
              <a:rPr lang="en-US" sz="2000" dirty="0"/>
              <a:t> or higher as demonstrated by an alcohol test and/or demonstrating the signs and symptoms of being under the influence of alcohol). (See the Alcohol Use Exceptions section of this policy.); </a:t>
            </a:r>
          </a:p>
          <a:p>
            <a:pPr lvl="0"/>
            <a:endParaRPr lang="en-US" sz="800" dirty="0"/>
          </a:p>
          <a:p>
            <a:pPr lvl="0"/>
            <a:r>
              <a:rPr lang="en-US" sz="2000" dirty="0"/>
              <a:t>Testing positive for drugs or alcohol;</a:t>
            </a:r>
          </a:p>
          <a:p>
            <a:pPr lvl="0"/>
            <a:endParaRPr lang="en-US" sz="800" dirty="0"/>
          </a:p>
          <a:p>
            <a:pPr lvl="0"/>
            <a:r>
              <a:rPr lang="en-US" sz="2000" dirty="0"/>
              <a:t>Failing to notify a supervisor or manager if the employee believes that he or she is under the influence of drugs or alcohol;</a:t>
            </a:r>
          </a:p>
        </p:txBody>
      </p:sp>
    </p:spTree>
    <p:extLst>
      <p:ext uri="{BB962C8B-B14F-4D97-AF65-F5344CB8AC3E}">
        <p14:creationId xmlns:p14="http://schemas.microsoft.com/office/powerpoint/2010/main" val="12645094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t="13273" b="14501"/>
          <a:stretch/>
        </p:blipFill>
        <p:spPr>
          <a:xfrm>
            <a:off x="204716" y="232013"/>
            <a:ext cx="11787940" cy="6404900"/>
          </a:xfrm>
          <a:prstGeom prst="rect">
            <a:avLst/>
          </a:prstGeom>
        </p:spPr>
      </p:pic>
      <p:sp>
        <p:nvSpPr>
          <p:cNvPr id="2" name="Title 1"/>
          <p:cNvSpPr>
            <a:spLocks noGrp="1"/>
          </p:cNvSpPr>
          <p:nvPr>
            <p:ph type="title"/>
          </p:nvPr>
        </p:nvSpPr>
        <p:spPr/>
        <p:txBody>
          <a:bodyPr/>
          <a:lstStyle/>
          <a:p>
            <a:pPr algn="ctr"/>
            <a:r>
              <a:rPr lang="en-US" b="1" dirty="0"/>
              <a:t>boundaries</a:t>
            </a:r>
            <a:r>
              <a:rPr lang="en-US" dirty="0"/>
              <a:t>/</a:t>
            </a:r>
            <a:r>
              <a:rPr lang="en-US" dirty="0">
                <a:solidFill>
                  <a:schemeClr val="bg2">
                    <a:lumMod val="25000"/>
                  </a:schemeClr>
                </a:solidFill>
              </a:rPr>
              <a:t>expectations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57515" y="5177307"/>
            <a:ext cx="1760650" cy="1459606"/>
          </a:xfrm>
        </p:spPr>
      </p:pic>
      <p:sp>
        <p:nvSpPr>
          <p:cNvPr id="3" name="TextBox 2"/>
          <p:cNvSpPr txBox="1"/>
          <p:nvPr/>
        </p:nvSpPr>
        <p:spPr>
          <a:xfrm>
            <a:off x="1117491" y="1864746"/>
            <a:ext cx="8968205" cy="35394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lvl="0"/>
            <a:r>
              <a:rPr lang="en-US" sz="2000" dirty="0"/>
              <a:t>Bringing illegal drugs, alcohol, controlled substances or drug paraphernalia to work and/or storing such items on Company property;</a:t>
            </a:r>
          </a:p>
          <a:p>
            <a:pPr lvl="0"/>
            <a:endParaRPr lang="en-US" sz="800" dirty="0"/>
          </a:p>
          <a:p>
            <a:pPr lvl="0"/>
            <a:r>
              <a:rPr lang="en-US" sz="2000" dirty="0"/>
              <a:t>Possessing, using, manufacturing, distributing or attempting to distribute, sell or dispense drugs or controlled substances off Company property that may adversely affect the Company, the worker’s job performance, or place at risk the safety or wellbeing of the worker or others.</a:t>
            </a:r>
          </a:p>
          <a:p>
            <a:pPr lvl="0"/>
            <a:endParaRPr lang="en-US" sz="800" dirty="0"/>
          </a:p>
          <a:p>
            <a:pPr lvl="0"/>
            <a:r>
              <a:rPr lang="en-US" sz="2000" dirty="0"/>
              <a:t>Abusing prescription drugs, which includes exceeding the recommended prescribed dosage or using others’ prescribed medications;</a:t>
            </a:r>
          </a:p>
          <a:p>
            <a:pPr lvl="0"/>
            <a:endParaRPr lang="en-US" sz="800" dirty="0"/>
          </a:p>
          <a:p>
            <a:r>
              <a:rPr lang="en-US" sz="2000" dirty="0"/>
              <a:t>Switching, tampering with or adulterating any specimen or sample collected under the Company’s policy for the purpose of testing for drugs or alcohol; </a:t>
            </a:r>
          </a:p>
        </p:txBody>
      </p:sp>
    </p:spTree>
    <p:extLst>
      <p:ext uri="{BB962C8B-B14F-4D97-AF65-F5344CB8AC3E}">
        <p14:creationId xmlns:p14="http://schemas.microsoft.com/office/powerpoint/2010/main" val="29768867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t="13273" b="14501"/>
          <a:stretch/>
        </p:blipFill>
        <p:spPr>
          <a:xfrm>
            <a:off x="163773" y="232013"/>
            <a:ext cx="11828883" cy="6404900"/>
          </a:xfrm>
          <a:prstGeom prst="rect">
            <a:avLst/>
          </a:prstGeom>
        </p:spPr>
      </p:pic>
      <p:sp>
        <p:nvSpPr>
          <p:cNvPr id="2" name="Title 1"/>
          <p:cNvSpPr>
            <a:spLocks noGrp="1"/>
          </p:cNvSpPr>
          <p:nvPr>
            <p:ph type="title"/>
          </p:nvPr>
        </p:nvSpPr>
        <p:spPr/>
        <p:txBody>
          <a:bodyPr/>
          <a:lstStyle/>
          <a:p>
            <a:pPr algn="ctr"/>
            <a:r>
              <a:rPr lang="en-US" b="1" dirty="0"/>
              <a:t>boundaries</a:t>
            </a:r>
            <a:r>
              <a:rPr lang="en-US" dirty="0"/>
              <a:t>/</a:t>
            </a:r>
            <a:r>
              <a:rPr lang="en-US" dirty="0">
                <a:solidFill>
                  <a:schemeClr val="bg2">
                    <a:lumMod val="25000"/>
                  </a:schemeClr>
                </a:solidFill>
              </a:rPr>
              <a:t>expectations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57515" y="5177307"/>
            <a:ext cx="1760650" cy="1459606"/>
          </a:xfrm>
        </p:spPr>
      </p:pic>
      <p:sp>
        <p:nvSpPr>
          <p:cNvPr id="3" name="TextBox 2"/>
          <p:cNvSpPr txBox="1"/>
          <p:nvPr/>
        </p:nvSpPr>
        <p:spPr>
          <a:xfrm>
            <a:off x="650425" y="2211619"/>
            <a:ext cx="9607090" cy="32932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2000" dirty="0"/>
              <a:t> Disclosing information related to a drug or alcohol test result, and/or substance abuse treatment referrals, except as required by this policy;</a:t>
            </a:r>
          </a:p>
          <a:p>
            <a:endParaRPr lang="en-US" sz="800" dirty="0"/>
          </a:p>
          <a:p>
            <a:pPr lvl="0"/>
            <a:r>
              <a:rPr lang="en-US" sz="2000" dirty="0"/>
              <a:t>Refusing to cooperate with the terms and conditions of this policy.  Failure to cooperate includes, but is not limited to:</a:t>
            </a:r>
          </a:p>
          <a:p>
            <a:pPr marL="285750" lvl="0" indent="-285750">
              <a:buFont typeface="Arial" panose="020B0604020202020204" pitchFamily="34" charset="0"/>
              <a:buChar char="•"/>
            </a:pPr>
            <a:r>
              <a:rPr lang="en-US" sz="2000" dirty="0"/>
              <a:t>Refusal to be tested</a:t>
            </a:r>
          </a:p>
          <a:p>
            <a:pPr marL="285750" lvl="0" indent="-285750">
              <a:buFont typeface="Arial" panose="020B0604020202020204" pitchFamily="34" charset="0"/>
              <a:buChar char="•"/>
            </a:pPr>
            <a:r>
              <a:rPr lang="en-US" sz="2000" dirty="0"/>
              <a:t>Failure to provide an adequate sample without a valid medical excuse</a:t>
            </a:r>
          </a:p>
          <a:p>
            <a:pPr marL="285750" lvl="0" indent="-285750">
              <a:buFont typeface="Arial" panose="020B0604020202020204" pitchFamily="34" charset="0"/>
              <a:buChar char="•"/>
            </a:pPr>
            <a:r>
              <a:rPr lang="en-US" sz="2000" dirty="0"/>
              <a:t>Refusal to sign required paperwork (including, but not limited to, consent forms, acknowledgement forms, and chain of custody forms)</a:t>
            </a:r>
          </a:p>
          <a:p>
            <a:pPr marL="285750" lvl="0" indent="-285750">
              <a:buFont typeface="Arial" panose="020B0604020202020204" pitchFamily="34" charset="0"/>
              <a:buChar char="•"/>
            </a:pPr>
            <a:r>
              <a:rPr lang="en-US" sz="2000" dirty="0"/>
              <a:t>Failure to show up at an assigned collection site to provide a specimen </a:t>
            </a:r>
          </a:p>
          <a:p>
            <a:pPr marL="285750" lvl="0" indent="-285750">
              <a:buFont typeface="Arial" panose="020B0604020202020204" pitchFamily="34" charset="0"/>
              <a:buChar char="•"/>
            </a:pPr>
            <a:r>
              <a:rPr lang="en-US" sz="2000" dirty="0"/>
              <a:t>Failure to be reasonably available to be tested once the employee has been notified </a:t>
            </a:r>
          </a:p>
        </p:txBody>
      </p:sp>
    </p:spTree>
    <p:extLst>
      <p:ext uri="{BB962C8B-B14F-4D97-AF65-F5344CB8AC3E}">
        <p14:creationId xmlns:p14="http://schemas.microsoft.com/office/powerpoint/2010/main" val="31647686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t="13273" b="14501"/>
          <a:stretch/>
        </p:blipFill>
        <p:spPr>
          <a:xfrm>
            <a:off x="218364" y="232013"/>
            <a:ext cx="11774292" cy="6404900"/>
          </a:xfrm>
          <a:prstGeom prst="rect">
            <a:avLst/>
          </a:prstGeom>
        </p:spPr>
      </p:pic>
      <p:sp>
        <p:nvSpPr>
          <p:cNvPr id="2" name="Title 1"/>
          <p:cNvSpPr>
            <a:spLocks noGrp="1"/>
          </p:cNvSpPr>
          <p:nvPr>
            <p:ph type="title"/>
          </p:nvPr>
        </p:nvSpPr>
        <p:spPr/>
        <p:txBody>
          <a:bodyPr/>
          <a:lstStyle/>
          <a:p>
            <a:pPr algn="ctr"/>
            <a:r>
              <a:rPr lang="en-US" b="1" dirty="0"/>
              <a:t>boundaries</a:t>
            </a:r>
            <a:r>
              <a:rPr lang="en-US" dirty="0"/>
              <a:t>/</a:t>
            </a:r>
            <a:r>
              <a:rPr lang="en-US" dirty="0">
                <a:solidFill>
                  <a:schemeClr val="bg2">
                    <a:lumMod val="25000"/>
                  </a:schemeClr>
                </a:solidFill>
              </a:rPr>
              <a:t>expectations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57515" y="5177307"/>
            <a:ext cx="1760650" cy="1459606"/>
          </a:xfrm>
        </p:spPr>
      </p:pic>
      <p:graphicFrame>
        <p:nvGraphicFramePr>
          <p:cNvPr id="7" name="Table 6"/>
          <p:cNvGraphicFramePr>
            <a:graphicFrameLocks noGrp="1"/>
          </p:cNvGraphicFramePr>
          <p:nvPr>
            <p:extLst>
              <p:ext uri="{D42A27DB-BD31-4B8C-83A1-F6EECF244321}">
                <p14:modId xmlns:p14="http://schemas.microsoft.com/office/powerpoint/2010/main" val="2717548472"/>
              </p:ext>
            </p:extLst>
          </p:nvPr>
        </p:nvGraphicFramePr>
        <p:xfrm>
          <a:off x="3067903" y="3897147"/>
          <a:ext cx="6025714" cy="2560320"/>
        </p:xfrm>
        <a:graphic>
          <a:graphicData uri="http://schemas.openxmlformats.org/drawingml/2006/table">
            <a:tbl>
              <a:tblPr>
                <a:tableStyleId>{5C22544A-7EE6-4342-B048-85BDC9FD1C3A}</a:tableStyleId>
              </a:tblPr>
              <a:tblGrid>
                <a:gridCol w="3240242">
                  <a:extLst>
                    <a:ext uri="{9D8B030D-6E8A-4147-A177-3AD203B41FA5}">
                      <a16:colId xmlns:a16="http://schemas.microsoft.com/office/drawing/2014/main" val="20000"/>
                    </a:ext>
                  </a:extLst>
                </a:gridCol>
                <a:gridCol w="2785472">
                  <a:extLst>
                    <a:ext uri="{9D8B030D-6E8A-4147-A177-3AD203B41FA5}">
                      <a16:colId xmlns:a16="http://schemas.microsoft.com/office/drawing/2014/main" val="20001"/>
                    </a:ext>
                  </a:extLst>
                </a:gridCol>
              </a:tblGrid>
              <a:tr h="0">
                <a:tc>
                  <a:txBody>
                    <a:bodyPr/>
                    <a:lstStyle/>
                    <a:p>
                      <a:pPr marL="0" marR="0">
                        <a:spcBef>
                          <a:spcPts val="0"/>
                        </a:spcBef>
                        <a:spcAft>
                          <a:spcPts val="0"/>
                        </a:spcAft>
                      </a:pPr>
                      <a:r>
                        <a:rPr lang="en-US" sz="1200" b="1" u="sng" kern="0" dirty="0">
                          <a:effectLst/>
                        </a:rPr>
                        <a:t>Alcohol-Use Circumstances</a:t>
                      </a:r>
                      <a:endParaRPr lang="en-US" sz="1200" b="1" u="sng" kern="0" dirty="0">
                        <a:effectLst/>
                        <a:latin typeface="Times New Roman" panose="02020603050405020304" pitchFamily="18" charset="0"/>
                      </a:endParaRPr>
                    </a:p>
                  </a:txBody>
                  <a:tcPr marL="68580" marR="68580" marT="0" marB="0"/>
                </a:tc>
                <a:tc>
                  <a:txBody>
                    <a:bodyPr/>
                    <a:lstStyle/>
                    <a:p>
                      <a:pPr marL="0" marR="0">
                        <a:spcBef>
                          <a:spcPts val="0"/>
                        </a:spcBef>
                        <a:spcAft>
                          <a:spcPts val="0"/>
                        </a:spcAft>
                      </a:pPr>
                      <a:r>
                        <a:rPr lang="en-US" sz="1200" b="1" u="sng" dirty="0">
                          <a:effectLst/>
                        </a:rPr>
                        <a:t>Company Policy</a:t>
                      </a:r>
                      <a:endParaRPr lang="en-US" sz="1000" b="1" u="sng"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0">
                <a:tc>
                  <a:txBody>
                    <a:bodyPr/>
                    <a:lstStyle/>
                    <a:p>
                      <a:pPr marL="0" marR="0">
                        <a:spcBef>
                          <a:spcPts val="0"/>
                        </a:spcBef>
                        <a:spcAft>
                          <a:spcPts val="0"/>
                        </a:spcAft>
                      </a:pPr>
                      <a:r>
                        <a:rPr lang="en-US" sz="1200" dirty="0">
                          <a:effectLst/>
                        </a:rPr>
                        <a:t>Will on-duty alcohol use be permitted?</a:t>
                      </a:r>
                      <a:endParaRPr lang="en-US" sz="1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No</a:t>
                      </a:r>
                      <a:endParaRPr lang="en-US" sz="10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0">
                <a:tc>
                  <a:txBody>
                    <a:bodyPr/>
                    <a:lstStyle/>
                    <a:p>
                      <a:pPr marL="0" marR="0">
                        <a:spcBef>
                          <a:spcPts val="0"/>
                        </a:spcBef>
                        <a:spcAft>
                          <a:spcPts val="0"/>
                        </a:spcAft>
                      </a:pPr>
                      <a:r>
                        <a:rPr lang="en-US" sz="1200">
                          <a:effectLst/>
                        </a:rPr>
                        <a:t>Who can/must authorize on-duty alcohol use?</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rPr>
                        <a:t>[Name of Supervisor]</a:t>
                      </a:r>
                      <a:endParaRPr lang="en-US" sz="1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0">
                <a:tc>
                  <a:txBody>
                    <a:bodyPr/>
                    <a:lstStyle/>
                    <a:p>
                      <a:pPr marL="0" marR="0">
                        <a:spcBef>
                          <a:spcPts val="0"/>
                        </a:spcBef>
                        <a:spcAft>
                          <a:spcPts val="0"/>
                        </a:spcAft>
                      </a:pPr>
                      <a:r>
                        <a:rPr lang="en-US" sz="1200">
                          <a:effectLst/>
                        </a:rPr>
                        <a:t>Will drinking be permitted at Company-sponsored events?</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Yes, At the discretion of management</a:t>
                      </a:r>
                      <a:endParaRPr lang="en-US" sz="10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0">
                <a:tc>
                  <a:txBody>
                    <a:bodyPr/>
                    <a:lstStyle/>
                    <a:p>
                      <a:pPr marL="0" marR="0">
                        <a:spcBef>
                          <a:spcPts val="0"/>
                        </a:spcBef>
                        <a:spcAft>
                          <a:spcPts val="0"/>
                        </a:spcAft>
                      </a:pPr>
                      <a:r>
                        <a:rPr lang="en-US" sz="1200">
                          <a:effectLst/>
                        </a:rPr>
                        <a:t>Will drinking be permitted at professional functions/meetings?</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rPr>
                        <a:t>Yes, At the discretion of management</a:t>
                      </a:r>
                      <a:endParaRPr lang="en-US" sz="1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0">
                <a:tc>
                  <a:txBody>
                    <a:bodyPr/>
                    <a:lstStyle/>
                    <a:p>
                      <a:pPr marL="0" marR="0">
                        <a:spcBef>
                          <a:spcPts val="0"/>
                        </a:spcBef>
                        <a:spcAft>
                          <a:spcPts val="0"/>
                        </a:spcAft>
                      </a:pPr>
                      <a:r>
                        <a:rPr lang="en-US" sz="1200">
                          <a:effectLst/>
                        </a:rPr>
                        <a:t>Will drinking be permitted while traveling and/or entertaining on behalf of the Company?</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Yes, At the discretion of management</a:t>
                      </a:r>
                      <a:endParaRPr lang="en-US" sz="10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0">
                <a:tc>
                  <a:txBody>
                    <a:bodyPr/>
                    <a:lstStyle/>
                    <a:p>
                      <a:pPr marL="0" marR="0">
                        <a:spcBef>
                          <a:spcPts val="0"/>
                        </a:spcBef>
                        <a:spcAft>
                          <a:spcPts val="0"/>
                        </a:spcAft>
                      </a:pPr>
                      <a:r>
                        <a:rPr lang="en-US" sz="1200">
                          <a:effectLst/>
                        </a:rPr>
                        <a:t>Will the company pay for transportation expenses for an employee who is unable to drive?</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rPr>
                        <a:t>Yes</a:t>
                      </a:r>
                      <a:endParaRPr lang="en-US" sz="1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0">
                <a:tc>
                  <a:txBody>
                    <a:bodyPr/>
                    <a:lstStyle/>
                    <a:p>
                      <a:pPr marL="0" marR="0">
                        <a:spcBef>
                          <a:spcPts val="0"/>
                        </a:spcBef>
                        <a:spcAft>
                          <a:spcPts val="0"/>
                        </a:spcAft>
                      </a:pPr>
                      <a:r>
                        <a:rPr lang="en-US" sz="1200">
                          <a:effectLst/>
                        </a:rPr>
                        <a:t>Are employees permitted to consume alcohol and operate a company vehicle?</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rPr>
                        <a:t>No</a:t>
                      </a:r>
                      <a:endParaRPr lang="en-US" sz="1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7"/>
                  </a:ext>
                </a:extLst>
              </a:tr>
            </a:tbl>
          </a:graphicData>
        </a:graphic>
      </p:graphicFrame>
      <p:sp>
        <p:nvSpPr>
          <p:cNvPr id="8" name="Rectangle 2"/>
          <p:cNvSpPr>
            <a:spLocks noChangeArrowheads="1"/>
          </p:cNvSpPr>
          <p:nvPr/>
        </p:nvSpPr>
        <p:spPr bwMode="auto">
          <a:xfrm>
            <a:off x="642127" y="1796719"/>
            <a:ext cx="10877265" cy="1815882"/>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anchor="ctr" anchorCtr="0" compatLnSpc="1">
            <a:prstTxWarp prst="textNoShape">
              <a:avLst/>
            </a:prstTxWarp>
            <a:spAutoFit/>
          </a:bodyPr>
          <a:lstStyle/>
          <a:p>
            <a:pPr marL="91440" marR="0" lvl="0" indent="0"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bg1"/>
                </a:solidFill>
                <a:effectLst/>
                <a:ea typeface="Times New Roman" panose="02020603050405020304" pitchFamily="18" charset="0"/>
              </a:rPr>
              <a:t>Alcohol-Use </a:t>
            </a:r>
          </a:p>
          <a:p>
            <a:pPr marL="91440" marR="0" lvl="0" indent="0"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a:ln>
                <a:noFill/>
              </a:ln>
              <a:solidFill>
                <a:schemeClr val="bg1"/>
              </a:solidFill>
              <a:effectLst/>
            </a:endParaRPr>
          </a:p>
          <a:p>
            <a:pPr marL="91440" marR="0" lvl="0" indent="0"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bg1"/>
                </a:solidFill>
                <a:effectLst/>
                <a:ea typeface="Times New Roman" panose="02020603050405020304" pitchFamily="18" charset="0"/>
              </a:rPr>
              <a:t>Alcohol use will not be tolerated at the workplace, but may be permitted at the discretion of management when employees are representing the Company during professional functions. However, alcohol consumption by employees will not be permitted on Company property. The Company expects employees to exercise good judgment at all times when representing the Company. At no time are employees permitted to be under the influence of alcohol or to operate a motor vehicle while under the influence of alcohol.</a:t>
            </a:r>
            <a:endParaRPr kumimoji="0" lang="en-US" altLang="en-US" b="0" i="0" u="none" strike="noStrike" cap="none" normalizeH="0" baseline="0" dirty="0">
              <a:ln>
                <a:noFill/>
              </a:ln>
              <a:solidFill>
                <a:schemeClr val="bg1"/>
              </a:solidFill>
              <a:effectLst/>
            </a:endParaRPr>
          </a:p>
        </p:txBody>
      </p:sp>
    </p:spTree>
    <p:extLst>
      <p:ext uri="{BB962C8B-B14F-4D97-AF65-F5344CB8AC3E}">
        <p14:creationId xmlns:p14="http://schemas.microsoft.com/office/powerpoint/2010/main" val="25374417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2359" b="17781"/>
          <a:stretch/>
        </p:blipFill>
        <p:spPr>
          <a:xfrm>
            <a:off x="214951" y="243009"/>
            <a:ext cx="11754136" cy="6393904"/>
          </a:xfrm>
          <a:prstGeom prst="rect">
            <a:avLst/>
          </a:prstGeom>
        </p:spPr>
      </p:pic>
      <p:sp>
        <p:nvSpPr>
          <p:cNvPr id="2" name="Title 1"/>
          <p:cNvSpPr>
            <a:spLocks noGrp="1"/>
          </p:cNvSpPr>
          <p:nvPr>
            <p:ph type="title"/>
          </p:nvPr>
        </p:nvSpPr>
        <p:spPr/>
        <p:txBody>
          <a:bodyPr/>
          <a:lstStyle/>
          <a:p>
            <a:pPr algn="ctr"/>
            <a:r>
              <a:rPr lang="en-US" b="1" dirty="0">
                <a:effectLst>
                  <a:outerShdw blurRad="38100" dist="38100" dir="2700000" algn="tl">
                    <a:srgbClr val="000000">
                      <a:alpha val="43137"/>
                    </a:srgbClr>
                  </a:outerShdw>
                </a:effectLst>
              </a:rPr>
              <a:t>why will you</a:t>
            </a:r>
            <a:r>
              <a:rPr lang="en-US" dirty="0">
                <a:effectLst>
                  <a:outerShdw blurRad="38100" dist="38100" dir="2700000" algn="tl">
                    <a:srgbClr val="000000">
                      <a:alpha val="43137"/>
                    </a:srgbClr>
                  </a:outerShdw>
                </a:effectLst>
              </a:rPr>
              <a:t> </a:t>
            </a:r>
            <a:r>
              <a:rPr lang="en-US" dirty="0">
                <a:solidFill>
                  <a:schemeClr val="bg2">
                    <a:lumMod val="25000"/>
                  </a:schemeClr>
                </a:solidFill>
              </a:rPr>
              <a:t>test?</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57515" y="5177307"/>
            <a:ext cx="1760650" cy="1459606"/>
          </a:xfrm>
        </p:spPr>
      </p:pic>
      <p:sp>
        <p:nvSpPr>
          <p:cNvPr id="3" name="TextBox 2"/>
          <p:cNvSpPr txBox="1"/>
          <p:nvPr/>
        </p:nvSpPr>
        <p:spPr>
          <a:xfrm>
            <a:off x="573206" y="1795917"/>
            <a:ext cx="6086902" cy="147732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marL="342900" indent="-342900" fontAlgn="base">
              <a:lnSpc>
                <a:spcPct val="150000"/>
              </a:lnSpc>
              <a:buFont typeface="Arial" panose="020B0604020202020204" pitchFamily="34" charset="0"/>
              <a:buChar char="•"/>
            </a:pPr>
            <a:r>
              <a:rPr lang="en-US" sz="2000" b="1" dirty="0">
                <a:solidFill>
                  <a:schemeClr val="bg1"/>
                </a:solidFill>
              </a:rPr>
              <a:t>drug testing  is a vital piece of a viable policy</a:t>
            </a:r>
          </a:p>
          <a:p>
            <a:pPr marL="342900" indent="-342900" fontAlgn="base">
              <a:lnSpc>
                <a:spcPct val="150000"/>
              </a:lnSpc>
              <a:buFont typeface="Arial" panose="020B0604020202020204" pitchFamily="34" charset="0"/>
              <a:buChar char="•"/>
            </a:pPr>
            <a:r>
              <a:rPr lang="en-US" sz="2000" b="1" dirty="0">
                <a:solidFill>
                  <a:schemeClr val="bg1"/>
                </a:solidFill>
              </a:rPr>
              <a:t>it is the tool that enforces the words on the page</a:t>
            </a:r>
            <a:endParaRPr lang="en-US" sz="2000" dirty="0">
              <a:solidFill>
                <a:schemeClr val="bg1"/>
              </a:solidFill>
            </a:endParaRPr>
          </a:p>
          <a:p>
            <a:pPr marL="342900" indent="-342900" fontAlgn="base">
              <a:lnSpc>
                <a:spcPct val="150000"/>
              </a:lnSpc>
              <a:buFont typeface="Arial" panose="020B0604020202020204" pitchFamily="34" charset="0"/>
              <a:buChar char="•"/>
            </a:pPr>
            <a:r>
              <a:rPr lang="en-US" sz="2000" b="1" dirty="0">
                <a:solidFill>
                  <a:schemeClr val="bg1"/>
                </a:solidFill>
              </a:rPr>
              <a:t>consider any union agreements/obligations</a:t>
            </a:r>
          </a:p>
        </p:txBody>
      </p:sp>
    </p:spTree>
    <p:extLst>
      <p:ext uri="{BB962C8B-B14F-4D97-AF65-F5344CB8AC3E}">
        <p14:creationId xmlns:p14="http://schemas.microsoft.com/office/powerpoint/2010/main" val="3426137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2359" b="17781"/>
          <a:stretch/>
        </p:blipFill>
        <p:spPr>
          <a:xfrm>
            <a:off x="214951" y="243009"/>
            <a:ext cx="11754136" cy="6393904"/>
          </a:xfrm>
          <a:prstGeom prst="rect">
            <a:avLst/>
          </a:prstGeom>
        </p:spPr>
      </p:pic>
      <p:sp>
        <p:nvSpPr>
          <p:cNvPr id="2" name="Title 1"/>
          <p:cNvSpPr>
            <a:spLocks noGrp="1"/>
          </p:cNvSpPr>
          <p:nvPr>
            <p:ph type="title"/>
          </p:nvPr>
        </p:nvSpPr>
        <p:spPr/>
        <p:txBody>
          <a:bodyPr/>
          <a:lstStyle/>
          <a:p>
            <a:pPr algn="ctr"/>
            <a:r>
              <a:rPr lang="en-US" b="1" dirty="0">
                <a:effectLst>
                  <a:outerShdw blurRad="38100" dist="38100" dir="2700000" algn="tl">
                    <a:srgbClr val="000000">
                      <a:alpha val="43137"/>
                    </a:srgbClr>
                  </a:outerShdw>
                </a:effectLst>
              </a:rPr>
              <a:t>why will you</a:t>
            </a:r>
            <a:r>
              <a:rPr lang="en-US" dirty="0">
                <a:effectLst>
                  <a:outerShdw blurRad="38100" dist="38100" dir="2700000" algn="tl">
                    <a:srgbClr val="000000">
                      <a:alpha val="43137"/>
                    </a:srgbClr>
                  </a:outerShdw>
                </a:effectLst>
              </a:rPr>
              <a:t> </a:t>
            </a:r>
            <a:r>
              <a:rPr lang="en-US" dirty="0">
                <a:solidFill>
                  <a:schemeClr val="bg2">
                    <a:lumMod val="25000"/>
                  </a:schemeClr>
                </a:solidFill>
              </a:rPr>
              <a:t>test?</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57515" y="5177307"/>
            <a:ext cx="1760650" cy="1459606"/>
          </a:xfrm>
        </p:spPr>
      </p:pic>
      <p:sp>
        <p:nvSpPr>
          <p:cNvPr id="3" name="TextBox 2"/>
          <p:cNvSpPr txBox="1"/>
          <p:nvPr/>
        </p:nvSpPr>
        <p:spPr>
          <a:xfrm>
            <a:off x="1492767" y="2140472"/>
            <a:ext cx="8898252" cy="286232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fontAlgn="base">
              <a:lnSpc>
                <a:spcPct val="150000"/>
              </a:lnSpc>
            </a:pPr>
            <a:r>
              <a:rPr lang="en-US" sz="2000" b="1" dirty="0">
                <a:solidFill>
                  <a:schemeClr val="bg1"/>
                </a:solidFill>
              </a:rPr>
              <a:t>pre-employment</a:t>
            </a:r>
            <a:r>
              <a:rPr lang="en-US" sz="2000" dirty="0">
                <a:solidFill>
                  <a:schemeClr val="bg1"/>
                </a:solidFill>
              </a:rPr>
              <a:t> – upon conditional offer of employment </a:t>
            </a:r>
          </a:p>
          <a:p>
            <a:pPr fontAlgn="base">
              <a:lnSpc>
                <a:spcPct val="150000"/>
              </a:lnSpc>
            </a:pPr>
            <a:r>
              <a:rPr lang="en-US" sz="2000" b="1" dirty="0">
                <a:solidFill>
                  <a:schemeClr val="bg1"/>
                </a:solidFill>
              </a:rPr>
              <a:t>random</a:t>
            </a:r>
            <a:r>
              <a:rPr lang="en-US" sz="2000" dirty="0">
                <a:solidFill>
                  <a:schemeClr val="bg1"/>
                </a:solidFill>
              </a:rPr>
              <a:t> – must be scientifically selected</a:t>
            </a:r>
          </a:p>
          <a:p>
            <a:pPr fontAlgn="base">
              <a:lnSpc>
                <a:spcPct val="150000"/>
              </a:lnSpc>
            </a:pPr>
            <a:r>
              <a:rPr lang="en-US" sz="2000" b="1" dirty="0">
                <a:solidFill>
                  <a:schemeClr val="bg1"/>
                </a:solidFill>
              </a:rPr>
              <a:t>post-accident</a:t>
            </a:r>
            <a:r>
              <a:rPr lang="en-US" sz="2000" dirty="0">
                <a:solidFill>
                  <a:schemeClr val="bg1"/>
                </a:solidFill>
              </a:rPr>
              <a:t> – define what constitutes an accident</a:t>
            </a:r>
          </a:p>
          <a:p>
            <a:pPr fontAlgn="base">
              <a:lnSpc>
                <a:spcPct val="150000"/>
              </a:lnSpc>
            </a:pPr>
            <a:r>
              <a:rPr lang="en-US" sz="2000" b="1" dirty="0">
                <a:solidFill>
                  <a:schemeClr val="bg1"/>
                </a:solidFill>
              </a:rPr>
              <a:t>reasonable suspicion/cause </a:t>
            </a:r>
            <a:r>
              <a:rPr lang="en-US" sz="2000" dirty="0">
                <a:solidFill>
                  <a:schemeClr val="bg1"/>
                </a:solidFill>
              </a:rPr>
              <a:t>– define conditions and who can determine</a:t>
            </a:r>
          </a:p>
          <a:p>
            <a:pPr fontAlgn="base">
              <a:lnSpc>
                <a:spcPct val="150000"/>
              </a:lnSpc>
            </a:pPr>
            <a:r>
              <a:rPr lang="en-US" sz="2000" b="1" dirty="0">
                <a:solidFill>
                  <a:schemeClr val="bg1"/>
                </a:solidFill>
              </a:rPr>
              <a:t>return-to-duty</a:t>
            </a:r>
            <a:r>
              <a:rPr lang="en-US" sz="2000" dirty="0">
                <a:solidFill>
                  <a:schemeClr val="bg1"/>
                </a:solidFill>
              </a:rPr>
              <a:t> – following a failed drug screen, if allowed to return to work</a:t>
            </a:r>
          </a:p>
          <a:p>
            <a:pPr fontAlgn="base">
              <a:lnSpc>
                <a:spcPct val="150000"/>
              </a:lnSpc>
            </a:pPr>
            <a:r>
              <a:rPr lang="en-US" sz="2000" b="1" dirty="0">
                <a:solidFill>
                  <a:schemeClr val="bg1"/>
                </a:solidFill>
              </a:rPr>
              <a:t>follow-up</a:t>
            </a:r>
            <a:r>
              <a:rPr lang="en-US" sz="2000" dirty="0">
                <a:solidFill>
                  <a:schemeClr val="bg1"/>
                </a:solidFill>
              </a:rPr>
              <a:t> – series of random drug tests TBD by the SAP</a:t>
            </a:r>
          </a:p>
        </p:txBody>
      </p:sp>
    </p:spTree>
    <p:extLst>
      <p:ext uri="{BB962C8B-B14F-4D97-AF65-F5344CB8AC3E}">
        <p14:creationId xmlns:p14="http://schemas.microsoft.com/office/powerpoint/2010/main" val="20987131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r="2359" b="17781"/>
          <a:stretch/>
        </p:blipFill>
        <p:spPr>
          <a:xfrm>
            <a:off x="214951" y="243009"/>
            <a:ext cx="11754136" cy="6393904"/>
          </a:xfrm>
          <a:prstGeom prst="rect">
            <a:avLst/>
          </a:prstGeom>
        </p:spPr>
      </p:pic>
      <p:sp>
        <p:nvSpPr>
          <p:cNvPr id="2" name="Title 1"/>
          <p:cNvSpPr>
            <a:spLocks noGrp="1"/>
          </p:cNvSpPr>
          <p:nvPr>
            <p:ph type="title"/>
          </p:nvPr>
        </p:nvSpPr>
        <p:spPr/>
        <p:txBody>
          <a:bodyPr/>
          <a:lstStyle/>
          <a:p>
            <a:pPr algn="ctr"/>
            <a:r>
              <a:rPr lang="en-US" b="1" dirty="0">
                <a:effectLst>
                  <a:outerShdw blurRad="38100" dist="38100" dir="2700000" algn="tl">
                    <a:srgbClr val="000000">
                      <a:alpha val="43137"/>
                    </a:srgbClr>
                  </a:outerShdw>
                </a:effectLst>
              </a:rPr>
              <a:t>why will you</a:t>
            </a:r>
            <a:r>
              <a:rPr lang="en-US" dirty="0">
                <a:effectLst>
                  <a:outerShdw blurRad="38100" dist="38100" dir="2700000" algn="tl">
                    <a:srgbClr val="000000">
                      <a:alpha val="43137"/>
                    </a:srgbClr>
                  </a:outerShdw>
                </a:effectLst>
              </a:rPr>
              <a:t> </a:t>
            </a:r>
            <a:r>
              <a:rPr lang="en-US" dirty="0">
                <a:solidFill>
                  <a:schemeClr val="bg2">
                    <a:lumMod val="25000"/>
                  </a:schemeClr>
                </a:solidFill>
              </a:rPr>
              <a:t>test?</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57515" y="5177307"/>
            <a:ext cx="1760650" cy="1459606"/>
          </a:xfrm>
        </p:spPr>
      </p:pic>
      <p:sp>
        <p:nvSpPr>
          <p:cNvPr id="3" name="TextBox 2"/>
          <p:cNvSpPr txBox="1"/>
          <p:nvPr/>
        </p:nvSpPr>
        <p:spPr>
          <a:xfrm>
            <a:off x="1642893" y="1870840"/>
            <a:ext cx="8898252" cy="353943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2000" b="1" dirty="0"/>
              <a:t>Pre-Employment Drug Testing</a:t>
            </a:r>
          </a:p>
          <a:p>
            <a:endParaRPr lang="en-US" sz="800" b="1" dirty="0"/>
          </a:p>
          <a:p>
            <a:r>
              <a:rPr lang="en-US" dirty="0"/>
              <a:t>All applicants for employment with the Company, including applicants for safety-sensitive positions, will be required to submit to a drug test once a conditional offer of employment has been extended and accepted. All offers of employment are contingent on a negative test result. Applicants will be required to sign an acknowledgement and consent form. </a:t>
            </a:r>
          </a:p>
          <a:p>
            <a:endParaRPr lang="en-US" sz="800" dirty="0"/>
          </a:p>
          <a:p>
            <a:r>
              <a:rPr lang="en-US" dirty="0"/>
              <a:t>A positive drug test, failure or refusal to participate in a drug test, failure to sign the acknowledgement and consent form, or any effort to tamper with a sample or to alter a test result will disqualify an applicant from employment.  Candidates that fail the pre-employment drug test may not re-apply or be considered for employment for one year.  </a:t>
            </a:r>
          </a:p>
          <a:p>
            <a:endParaRPr lang="en-US" sz="800" dirty="0"/>
          </a:p>
          <a:p>
            <a:r>
              <a:rPr lang="en-US" dirty="0"/>
              <a:t>Applicants previously employed by the Company, regardless of the length of time they were away, will be subject to a pre-employment drug test as outlined above. </a:t>
            </a:r>
          </a:p>
        </p:txBody>
      </p:sp>
    </p:spTree>
    <p:extLst>
      <p:ext uri="{BB962C8B-B14F-4D97-AF65-F5344CB8AC3E}">
        <p14:creationId xmlns:p14="http://schemas.microsoft.com/office/powerpoint/2010/main" val="35126529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r="2359" b="17781"/>
          <a:stretch/>
        </p:blipFill>
        <p:spPr>
          <a:xfrm>
            <a:off x="214951" y="243009"/>
            <a:ext cx="11754136" cy="6393904"/>
          </a:xfrm>
          <a:prstGeom prst="rect">
            <a:avLst/>
          </a:prstGeom>
        </p:spPr>
      </p:pic>
      <p:sp>
        <p:nvSpPr>
          <p:cNvPr id="2" name="Title 1"/>
          <p:cNvSpPr>
            <a:spLocks noGrp="1"/>
          </p:cNvSpPr>
          <p:nvPr>
            <p:ph type="title"/>
          </p:nvPr>
        </p:nvSpPr>
        <p:spPr/>
        <p:txBody>
          <a:bodyPr/>
          <a:lstStyle/>
          <a:p>
            <a:pPr algn="ctr"/>
            <a:r>
              <a:rPr lang="en-US" b="1" dirty="0">
                <a:effectLst>
                  <a:outerShdw blurRad="38100" dist="38100" dir="2700000" algn="tl">
                    <a:srgbClr val="000000">
                      <a:alpha val="43137"/>
                    </a:srgbClr>
                  </a:outerShdw>
                </a:effectLst>
              </a:rPr>
              <a:t>why will you</a:t>
            </a:r>
            <a:r>
              <a:rPr lang="en-US" dirty="0">
                <a:effectLst>
                  <a:outerShdw blurRad="38100" dist="38100" dir="2700000" algn="tl">
                    <a:srgbClr val="000000">
                      <a:alpha val="43137"/>
                    </a:srgbClr>
                  </a:outerShdw>
                </a:effectLst>
              </a:rPr>
              <a:t> </a:t>
            </a:r>
            <a:r>
              <a:rPr lang="en-US" dirty="0">
                <a:solidFill>
                  <a:schemeClr val="bg2">
                    <a:lumMod val="25000"/>
                  </a:schemeClr>
                </a:solidFill>
              </a:rPr>
              <a:t>test?</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57515" y="5177307"/>
            <a:ext cx="1760650" cy="1459606"/>
          </a:xfrm>
        </p:spPr>
      </p:pic>
      <p:sp>
        <p:nvSpPr>
          <p:cNvPr id="3" name="TextBox 2"/>
          <p:cNvSpPr txBox="1"/>
          <p:nvPr/>
        </p:nvSpPr>
        <p:spPr>
          <a:xfrm>
            <a:off x="1492768" y="1807153"/>
            <a:ext cx="8898252" cy="381642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000" b="1" dirty="0">
                <a:solidFill>
                  <a:schemeClr val="tx1"/>
                </a:solidFill>
              </a:rPr>
              <a:t>Random Drug Testing </a:t>
            </a:r>
          </a:p>
          <a:p>
            <a:endParaRPr lang="en-US" sz="800" dirty="0">
              <a:solidFill>
                <a:schemeClr val="tx1"/>
              </a:solidFill>
            </a:endParaRPr>
          </a:p>
          <a:p>
            <a:r>
              <a:rPr lang="en-US" dirty="0">
                <a:solidFill>
                  <a:schemeClr val="tx1"/>
                </a:solidFill>
              </a:rPr>
              <a:t>The Company reserves the right to conduct random testing. When random testing is conducted all employees may be subject to random, unannounced drug testing.  </a:t>
            </a:r>
          </a:p>
          <a:p>
            <a:endParaRPr lang="en-US" sz="800" dirty="0">
              <a:solidFill>
                <a:schemeClr val="tx1"/>
              </a:solidFill>
            </a:endParaRPr>
          </a:p>
          <a:p>
            <a:r>
              <a:rPr lang="en-US" dirty="0">
                <a:solidFill>
                  <a:schemeClr val="tx1"/>
                </a:solidFill>
              </a:rPr>
              <a:t>Employees subject to random testing will have an equal probability of being neutrally selected for such testing.  The Company does not have the right to waive the selection of any employee who has been randomly chosen.</a:t>
            </a:r>
          </a:p>
          <a:p>
            <a:endParaRPr lang="en-US" sz="800" dirty="0">
              <a:solidFill>
                <a:schemeClr val="tx1"/>
              </a:solidFill>
            </a:endParaRPr>
          </a:p>
          <a:p>
            <a:r>
              <a:rPr lang="en-US" dirty="0">
                <a:solidFill>
                  <a:schemeClr val="tx1"/>
                </a:solidFill>
              </a:rPr>
              <a:t>Random tests will be unannounced and performed at reasonable intervals throughout the year.  The selection of employees for random drug and alcohol testing will be made by a scientifically valid method, such as a random number table or a computer-based random number generator that is matched with employee identification numbers (i.e., Social Security numbers, payroll identification numbers, or other comparable identifying numbers). </a:t>
            </a:r>
            <a:endParaRPr lang="en-US" b="1" dirty="0">
              <a:solidFill>
                <a:schemeClr val="tx1"/>
              </a:solidFill>
            </a:endParaRPr>
          </a:p>
        </p:txBody>
      </p:sp>
    </p:spTree>
    <p:extLst>
      <p:ext uri="{BB962C8B-B14F-4D97-AF65-F5344CB8AC3E}">
        <p14:creationId xmlns:p14="http://schemas.microsoft.com/office/powerpoint/2010/main" val="2167751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4771"/>
          <a:stretch/>
        </p:blipFill>
        <p:spPr>
          <a:xfrm>
            <a:off x="465460" y="3127171"/>
            <a:ext cx="3863681" cy="3689867"/>
          </a:xfrm>
          <a:prstGeom prst="rect">
            <a:avLst/>
          </a:prstGeom>
          <a:effectLst>
            <a:softEdge rad="317500"/>
          </a:effectLst>
        </p:spPr>
      </p:pic>
      <p:sp>
        <p:nvSpPr>
          <p:cNvPr id="2" name="Title 1"/>
          <p:cNvSpPr>
            <a:spLocks noGrp="1"/>
          </p:cNvSpPr>
          <p:nvPr>
            <p:ph type="title"/>
          </p:nvPr>
        </p:nvSpPr>
        <p:spPr/>
        <p:txBody>
          <a:bodyPr/>
          <a:lstStyle/>
          <a:p>
            <a:pPr algn="ctr"/>
            <a:r>
              <a:rPr lang="en-US" b="1" dirty="0"/>
              <a:t>position</a:t>
            </a:r>
            <a:r>
              <a:rPr lang="en-US" dirty="0"/>
              <a:t> </a:t>
            </a:r>
            <a:r>
              <a:rPr lang="en-US" dirty="0">
                <a:solidFill>
                  <a:schemeClr val="tx1">
                    <a:lumMod val="95000"/>
                    <a:lumOff val="5000"/>
                  </a:schemeClr>
                </a:solidFill>
              </a:rPr>
              <a:t>descriptions</a:t>
            </a:r>
          </a:p>
        </p:txBody>
      </p:sp>
      <p:sp>
        <p:nvSpPr>
          <p:cNvPr id="3" name="Content Placeholder 2"/>
          <p:cNvSpPr>
            <a:spLocks noGrp="1"/>
          </p:cNvSpPr>
          <p:nvPr>
            <p:ph idx="1"/>
          </p:nvPr>
        </p:nvSpPr>
        <p:spPr>
          <a:xfrm>
            <a:off x="1533184" y="1770811"/>
            <a:ext cx="8724331" cy="1800822"/>
          </a:xfrm>
        </p:spPr>
        <p:txBody>
          <a:bodyPr>
            <a:normAutofit fontScale="92500" lnSpcReduction="10000"/>
          </a:bodyPr>
          <a:lstStyle/>
          <a:p>
            <a:pPr marL="45720" indent="0" algn="ctr">
              <a:buClr>
                <a:schemeClr val="tx1"/>
              </a:buClr>
              <a:buNone/>
            </a:pPr>
            <a:r>
              <a:rPr lang="en-US" sz="3200" b="1" dirty="0">
                <a:solidFill>
                  <a:schemeClr val="accent3">
                    <a:lumMod val="75000"/>
                  </a:schemeClr>
                </a:solidFill>
              </a:rPr>
              <a:t>define who is safety sensitive and who is not</a:t>
            </a:r>
          </a:p>
          <a:p>
            <a:pPr marL="45720" indent="0">
              <a:buClr>
                <a:schemeClr val="tx1"/>
              </a:buClr>
              <a:buNone/>
            </a:pPr>
            <a:endParaRPr lang="en-US" sz="900" b="1" dirty="0">
              <a:solidFill>
                <a:schemeClr val="accent1">
                  <a:lumMod val="75000"/>
                </a:schemeClr>
              </a:solidFill>
            </a:endParaRPr>
          </a:p>
          <a:p>
            <a:pPr lvl="1">
              <a:buClrTx/>
            </a:pPr>
            <a:r>
              <a:rPr lang="en-US" sz="2800" dirty="0">
                <a:solidFill>
                  <a:schemeClr val="tx1">
                    <a:lumMod val="95000"/>
                    <a:lumOff val="5000"/>
                  </a:schemeClr>
                </a:solidFill>
              </a:rPr>
              <a:t>EEOC – must be able to show that the employee’s inability or impaired ability to perform job-related tasks could result in a </a:t>
            </a:r>
            <a:r>
              <a:rPr lang="en-US" sz="2800" b="1" dirty="0">
                <a:solidFill>
                  <a:schemeClr val="tx1">
                    <a:lumMod val="95000"/>
                    <a:lumOff val="5000"/>
                  </a:schemeClr>
                </a:solidFill>
              </a:rPr>
              <a:t>direct threat</a:t>
            </a:r>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7515" y="5177307"/>
            <a:ext cx="1760650" cy="1459606"/>
          </a:xfrm>
          <a:prstGeom prst="rect">
            <a:avLst/>
          </a:prstGeom>
        </p:spPr>
      </p:pic>
      <p:sp>
        <p:nvSpPr>
          <p:cNvPr id="5" name="TextBox 4"/>
          <p:cNvSpPr txBox="1"/>
          <p:nvPr/>
        </p:nvSpPr>
        <p:spPr>
          <a:xfrm>
            <a:off x="4524233" y="3999757"/>
            <a:ext cx="4653886" cy="224676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buClr>
                <a:schemeClr val="tx1"/>
              </a:buClr>
            </a:pPr>
            <a:r>
              <a:rPr lang="en-US" sz="2800" b="1" dirty="0">
                <a:solidFill>
                  <a:schemeClr val="bg1"/>
                </a:solidFill>
              </a:rPr>
              <a:t>*articulate why each position description should/may not operate under-the-influence of drugs/alcohol</a:t>
            </a:r>
          </a:p>
        </p:txBody>
      </p:sp>
    </p:spTree>
    <p:extLst>
      <p:ext uri="{BB962C8B-B14F-4D97-AF65-F5344CB8AC3E}">
        <p14:creationId xmlns:p14="http://schemas.microsoft.com/office/powerpoint/2010/main" val="36334372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r="2359" b="17781"/>
          <a:stretch/>
        </p:blipFill>
        <p:spPr>
          <a:xfrm>
            <a:off x="214951" y="243009"/>
            <a:ext cx="11754136" cy="6393904"/>
          </a:xfrm>
          <a:prstGeom prst="rect">
            <a:avLst/>
          </a:prstGeom>
        </p:spPr>
      </p:pic>
      <p:sp>
        <p:nvSpPr>
          <p:cNvPr id="2" name="Title 1"/>
          <p:cNvSpPr>
            <a:spLocks noGrp="1"/>
          </p:cNvSpPr>
          <p:nvPr>
            <p:ph type="title"/>
          </p:nvPr>
        </p:nvSpPr>
        <p:spPr/>
        <p:txBody>
          <a:bodyPr/>
          <a:lstStyle/>
          <a:p>
            <a:pPr algn="ctr"/>
            <a:r>
              <a:rPr lang="en-US" b="1" dirty="0">
                <a:effectLst>
                  <a:outerShdw blurRad="38100" dist="38100" dir="2700000" algn="tl">
                    <a:srgbClr val="000000">
                      <a:alpha val="43137"/>
                    </a:srgbClr>
                  </a:outerShdw>
                </a:effectLst>
              </a:rPr>
              <a:t>why will you</a:t>
            </a:r>
            <a:r>
              <a:rPr lang="en-US" dirty="0">
                <a:effectLst>
                  <a:outerShdw blurRad="38100" dist="38100" dir="2700000" algn="tl">
                    <a:srgbClr val="000000">
                      <a:alpha val="43137"/>
                    </a:srgbClr>
                  </a:outerShdw>
                </a:effectLst>
              </a:rPr>
              <a:t> </a:t>
            </a:r>
            <a:r>
              <a:rPr lang="en-US" dirty="0">
                <a:solidFill>
                  <a:schemeClr val="bg2">
                    <a:lumMod val="25000"/>
                  </a:schemeClr>
                </a:solidFill>
              </a:rPr>
              <a:t>test?</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57515" y="5177307"/>
            <a:ext cx="1760650" cy="1459606"/>
          </a:xfrm>
        </p:spPr>
      </p:pic>
      <p:sp>
        <p:nvSpPr>
          <p:cNvPr id="3" name="TextBox 2"/>
          <p:cNvSpPr txBox="1"/>
          <p:nvPr/>
        </p:nvSpPr>
        <p:spPr>
          <a:xfrm>
            <a:off x="1631634" y="1965960"/>
            <a:ext cx="8898252" cy="313932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000" b="1" dirty="0">
                <a:solidFill>
                  <a:schemeClr val="tx1"/>
                </a:solidFill>
              </a:rPr>
              <a:t>Random Drug Testing </a:t>
            </a:r>
            <a:r>
              <a:rPr lang="en-US" sz="2000" dirty="0">
                <a:solidFill>
                  <a:schemeClr val="tx1"/>
                </a:solidFill>
              </a:rPr>
              <a:t>(</a:t>
            </a:r>
            <a:r>
              <a:rPr lang="en-US" sz="2000" dirty="0" err="1">
                <a:solidFill>
                  <a:schemeClr val="tx1"/>
                </a:solidFill>
              </a:rPr>
              <a:t>cont</a:t>
            </a:r>
            <a:r>
              <a:rPr lang="en-US" sz="2000" dirty="0">
                <a:solidFill>
                  <a:schemeClr val="tx1"/>
                </a:solidFill>
              </a:rPr>
              <a:t>)</a:t>
            </a:r>
          </a:p>
          <a:p>
            <a:endParaRPr lang="en-US" sz="800" dirty="0">
              <a:solidFill>
                <a:schemeClr val="tx1"/>
              </a:solidFill>
            </a:endParaRPr>
          </a:p>
          <a:p>
            <a:r>
              <a:rPr lang="en-US" dirty="0">
                <a:solidFill>
                  <a:schemeClr val="tx1"/>
                </a:solidFill>
              </a:rPr>
              <a:t>Random testing will be conducted at a frequency rate of 50 percent, meaning that the Company will conduct random testing of 50 percent of the total number of employees in a given year. The names of individuals who are randomly selected for testing will be returned to the eligibility list for future selection during the same year.</a:t>
            </a:r>
          </a:p>
          <a:p>
            <a:endParaRPr lang="en-US" sz="800" dirty="0">
              <a:solidFill>
                <a:schemeClr val="tx1"/>
              </a:solidFill>
            </a:endParaRPr>
          </a:p>
          <a:p>
            <a:r>
              <a:rPr lang="en-US" dirty="0">
                <a:solidFill>
                  <a:schemeClr val="tx1"/>
                </a:solidFill>
              </a:rPr>
              <a:t>Whenever an employee is selected for a random test, he or she will be notified of the selection and instructed to report to a collection site within 15 minutes (plus travel time).  If the individual is performing a safety-sensitive function, other than driving a commercial motor vehicle, at the time of notification, the employee must cease performing the safety-sensitive function and proceed to the testing site as soon as possible.</a:t>
            </a:r>
            <a:endParaRPr lang="en-US" b="1" dirty="0">
              <a:solidFill>
                <a:schemeClr val="tx1"/>
              </a:solidFill>
            </a:endParaRPr>
          </a:p>
        </p:txBody>
      </p:sp>
    </p:spTree>
    <p:extLst>
      <p:ext uri="{BB962C8B-B14F-4D97-AF65-F5344CB8AC3E}">
        <p14:creationId xmlns:p14="http://schemas.microsoft.com/office/powerpoint/2010/main" val="38798498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r="2359" b="17781"/>
          <a:stretch/>
        </p:blipFill>
        <p:spPr>
          <a:xfrm>
            <a:off x="214951" y="243009"/>
            <a:ext cx="11754136" cy="6393904"/>
          </a:xfrm>
          <a:prstGeom prst="rect">
            <a:avLst/>
          </a:prstGeom>
        </p:spPr>
      </p:pic>
      <p:sp>
        <p:nvSpPr>
          <p:cNvPr id="2" name="Title 1"/>
          <p:cNvSpPr>
            <a:spLocks noGrp="1"/>
          </p:cNvSpPr>
          <p:nvPr>
            <p:ph type="title"/>
          </p:nvPr>
        </p:nvSpPr>
        <p:spPr/>
        <p:txBody>
          <a:bodyPr/>
          <a:lstStyle/>
          <a:p>
            <a:pPr algn="ctr"/>
            <a:r>
              <a:rPr lang="en-US" b="1" dirty="0"/>
              <a:t>when will you</a:t>
            </a:r>
            <a:r>
              <a:rPr lang="en-US" dirty="0"/>
              <a:t> </a:t>
            </a:r>
            <a:r>
              <a:rPr lang="en-US" dirty="0">
                <a:solidFill>
                  <a:schemeClr val="bg2">
                    <a:lumMod val="25000"/>
                  </a:schemeClr>
                </a:solidFill>
              </a:rPr>
              <a:t>test?</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57515" y="5177307"/>
            <a:ext cx="1760650" cy="1459606"/>
          </a:xfrm>
        </p:spPr>
      </p:pic>
      <p:sp>
        <p:nvSpPr>
          <p:cNvPr id="3" name="TextBox 2"/>
          <p:cNvSpPr txBox="1"/>
          <p:nvPr/>
        </p:nvSpPr>
        <p:spPr>
          <a:xfrm>
            <a:off x="1143000" y="1965960"/>
            <a:ext cx="9340211" cy="3739485"/>
          </a:xfrm>
          <a:prstGeom prst="rect">
            <a:avLst/>
          </a:prstGeom>
          <a:noFill/>
        </p:spPr>
        <p:txBody>
          <a:bodyPr wrap="square" rtlCol="0">
            <a:spAutoFit/>
          </a:bodyPr>
          <a:lstStyle/>
          <a:p>
            <a:pPr marL="457200" indent="-457200" fontAlgn="base">
              <a:lnSpc>
                <a:spcPct val="150000"/>
              </a:lnSpc>
              <a:buFont typeface="Arial" panose="020B0604020202020204" pitchFamily="34" charset="0"/>
              <a:buChar char="•"/>
            </a:pPr>
            <a:r>
              <a:rPr lang="en-US" sz="2800" dirty="0">
                <a:solidFill>
                  <a:schemeClr val="accent3">
                    <a:lumMod val="75000"/>
                  </a:schemeClr>
                </a:solidFill>
                <a:effectLst>
                  <a:outerShdw blurRad="38100" dist="38100" dir="2700000" algn="tl">
                    <a:srgbClr val="000000">
                      <a:alpha val="43137"/>
                    </a:srgbClr>
                  </a:outerShdw>
                </a:effectLst>
              </a:rPr>
              <a:t>how often will you run a random pool?</a:t>
            </a:r>
          </a:p>
          <a:p>
            <a:pPr marL="914400" lvl="1" indent="-457200" fontAlgn="base">
              <a:lnSpc>
                <a:spcPct val="150000"/>
              </a:lnSpc>
              <a:buFont typeface="Arial" panose="020B0604020202020204" pitchFamily="34" charset="0"/>
              <a:buChar char="•"/>
            </a:pPr>
            <a:r>
              <a:rPr lang="en-US" sz="2800" dirty="0">
                <a:solidFill>
                  <a:schemeClr val="accent3">
                    <a:lumMod val="75000"/>
                  </a:schemeClr>
                </a:solidFill>
                <a:effectLst>
                  <a:outerShdw blurRad="38100" dist="38100" dir="2700000" algn="tl">
                    <a:srgbClr val="000000">
                      <a:alpha val="43137"/>
                    </a:srgbClr>
                  </a:outerShdw>
                </a:effectLst>
              </a:rPr>
              <a:t>annually, bi-annually, quarterly, monthly</a:t>
            </a:r>
          </a:p>
          <a:p>
            <a:pPr marL="457200" indent="-457200" fontAlgn="base">
              <a:lnSpc>
                <a:spcPct val="150000"/>
              </a:lnSpc>
              <a:buFont typeface="Arial" panose="020B0604020202020204" pitchFamily="34" charset="0"/>
              <a:buChar char="•"/>
            </a:pPr>
            <a:r>
              <a:rPr lang="en-US" sz="2800" dirty="0">
                <a:solidFill>
                  <a:schemeClr val="accent3">
                    <a:lumMod val="75000"/>
                  </a:schemeClr>
                </a:solidFill>
                <a:effectLst>
                  <a:outerShdw blurRad="38100" dist="38100" dir="2700000" algn="tl">
                    <a:srgbClr val="000000">
                      <a:alpha val="43137"/>
                    </a:srgbClr>
                  </a:outerShdw>
                </a:effectLst>
              </a:rPr>
              <a:t>who will make the frequency determination?</a:t>
            </a:r>
          </a:p>
          <a:p>
            <a:pPr marL="457200" indent="-457200" fontAlgn="base">
              <a:lnSpc>
                <a:spcPct val="150000"/>
              </a:lnSpc>
              <a:buFont typeface="Arial" panose="020B0604020202020204" pitchFamily="34" charset="0"/>
              <a:buChar char="•"/>
            </a:pPr>
            <a:r>
              <a:rPr lang="en-US" sz="2800" dirty="0">
                <a:solidFill>
                  <a:schemeClr val="accent3">
                    <a:lumMod val="75000"/>
                  </a:schemeClr>
                </a:solidFill>
                <a:effectLst>
                  <a:outerShdw blurRad="38100" dist="38100" dir="2700000" algn="tl">
                    <a:srgbClr val="000000">
                      <a:alpha val="43137"/>
                    </a:srgbClr>
                  </a:outerShdw>
                </a:effectLst>
              </a:rPr>
              <a:t>who will run the random pool?  (TPA, HR Manager)</a:t>
            </a:r>
          </a:p>
          <a:p>
            <a:pPr marL="457200" indent="-457200" fontAlgn="base">
              <a:lnSpc>
                <a:spcPct val="150000"/>
              </a:lnSpc>
              <a:buFont typeface="Arial" panose="020B0604020202020204" pitchFamily="34" charset="0"/>
              <a:buChar char="•"/>
            </a:pPr>
            <a:r>
              <a:rPr lang="en-US" sz="2800" dirty="0">
                <a:solidFill>
                  <a:schemeClr val="accent3">
                    <a:lumMod val="75000"/>
                  </a:schemeClr>
                </a:solidFill>
                <a:effectLst>
                  <a:outerShdw blurRad="38100" dist="38100" dir="2700000" algn="tl">
                    <a:srgbClr val="000000">
                      <a:alpha val="43137"/>
                    </a:srgbClr>
                  </a:outerShdw>
                </a:effectLst>
              </a:rPr>
              <a:t>avoid predictability of timing</a:t>
            </a:r>
          </a:p>
          <a:p>
            <a:pPr fontAlgn="base">
              <a:lnSpc>
                <a:spcPct val="150000"/>
              </a:lnSpc>
            </a:pPr>
            <a:endParaRPr lang="en-US" b="1" dirty="0"/>
          </a:p>
        </p:txBody>
      </p:sp>
    </p:spTree>
    <p:extLst>
      <p:ext uri="{BB962C8B-B14F-4D97-AF65-F5344CB8AC3E}">
        <p14:creationId xmlns:p14="http://schemas.microsoft.com/office/powerpoint/2010/main" val="8700372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r="2359" b="17781"/>
          <a:stretch/>
        </p:blipFill>
        <p:spPr>
          <a:xfrm>
            <a:off x="214951" y="243009"/>
            <a:ext cx="11754136" cy="6393904"/>
          </a:xfrm>
          <a:prstGeom prst="rect">
            <a:avLst/>
          </a:prstGeom>
        </p:spPr>
      </p:pic>
      <p:sp>
        <p:nvSpPr>
          <p:cNvPr id="2" name="Title 1"/>
          <p:cNvSpPr>
            <a:spLocks noGrp="1"/>
          </p:cNvSpPr>
          <p:nvPr>
            <p:ph type="title"/>
          </p:nvPr>
        </p:nvSpPr>
        <p:spPr/>
        <p:txBody>
          <a:bodyPr/>
          <a:lstStyle/>
          <a:p>
            <a:pPr algn="ctr"/>
            <a:r>
              <a:rPr lang="en-US" b="1" dirty="0">
                <a:effectLst>
                  <a:outerShdw blurRad="38100" dist="38100" dir="2700000" algn="tl">
                    <a:srgbClr val="000000">
                      <a:alpha val="43137"/>
                    </a:srgbClr>
                  </a:outerShdw>
                </a:effectLst>
              </a:rPr>
              <a:t>why will you</a:t>
            </a:r>
            <a:r>
              <a:rPr lang="en-US" dirty="0">
                <a:effectLst>
                  <a:outerShdw blurRad="38100" dist="38100" dir="2700000" algn="tl">
                    <a:srgbClr val="000000">
                      <a:alpha val="43137"/>
                    </a:srgbClr>
                  </a:outerShdw>
                </a:effectLst>
              </a:rPr>
              <a:t> </a:t>
            </a:r>
            <a:r>
              <a:rPr lang="en-US" dirty="0">
                <a:solidFill>
                  <a:schemeClr val="bg2">
                    <a:lumMod val="25000"/>
                  </a:schemeClr>
                </a:solidFill>
              </a:rPr>
              <a:t>test?</a:t>
            </a:r>
          </a:p>
        </p:txBody>
      </p:sp>
      <p:sp>
        <p:nvSpPr>
          <p:cNvPr id="3" name="TextBox 2"/>
          <p:cNvSpPr txBox="1"/>
          <p:nvPr/>
        </p:nvSpPr>
        <p:spPr>
          <a:xfrm>
            <a:off x="1075488" y="1782904"/>
            <a:ext cx="9943032" cy="424731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2000" b="1" dirty="0"/>
              <a:t>Post-Accident Drug &amp; Alcohol Testing</a:t>
            </a:r>
            <a:endParaRPr lang="en-US" sz="2000" dirty="0"/>
          </a:p>
          <a:p>
            <a:endParaRPr lang="en-US" sz="800" dirty="0"/>
          </a:p>
          <a:p>
            <a:r>
              <a:rPr lang="en-US" dirty="0"/>
              <a:t>All employees who are believed to have caused an accident during work time or while on Company business or on Company property, regardless if an injury occurs or not, will be subject to a drug and/or alcohol test.  </a:t>
            </a:r>
          </a:p>
          <a:p>
            <a:endParaRPr lang="en-US" sz="800" dirty="0"/>
          </a:p>
          <a:p>
            <a:r>
              <a:rPr lang="en-US" u="sng" dirty="0"/>
              <a:t>Accidents that include any of the following will result in a drug and/or alcohol test:  </a:t>
            </a:r>
          </a:p>
          <a:p>
            <a:pPr marL="285750" lvl="0" indent="-285750">
              <a:buFont typeface="Arial" panose="020B0604020202020204" pitchFamily="34" charset="0"/>
              <a:buChar char="•"/>
            </a:pPr>
            <a:r>
              <a:rPr lang="en-US" dirty="0"/>
              <a:t>A fatality</a:t>
            </a:r>
            <a:endParaRPr lang="en-US" b="1" dirty="0"/>
          </a:p>
          <a:p>
            <a:pPr marL="285750" lvl="0" indent="-285750">
              <a:buFont typeface="Arial" panose="020B0604020202020204" pitchFamily="34" charset="0"/>
              <a:buChar char="•"/>
            </a:pPr>
            <a:r>
              <a:rPr lang="en-US" dirty="0"/>
              <a:t>Any injury that requires medical attention away from the scene of the accident </a:t>
            </a:r>
            <a:endParaRPr lang="en-US" b="1" dirty="0"/>
          </a:p>
          <a:p>
            <a:pPr marL="285750" lvl="0" indent="-285750">
              <a:buFont typeface="Arial" panose="020B0604020202020204" pitchFamily="34" charset="0"/>
              <a:buChar char="•"/>
            </a:pPr>
            <a:r>
              <a:rPr lang="en-US" dirty="0"/>
              <a:t>An injury that results in lost work time </a:t>
            </a:r>
            <a:endParaRPr lang="en-US" b="1" dirty="0"/>
          </a:p>
          <a:p>
            <a:pPr marL="285750" lvl="0" indent="-285750">
              <a:buFont typeface="Arial" panose="020B0604020202020204" pitchFamily="34" charset="0"/>
              <a:buChar char="•"/>
            </a:pPr>
            <a:r>
              <a:rPr lang="en-US" dirty="0"/>
              <a:t>Damage to Company  in the amount of $_____</a:t>
            </a:r>
          </a:p>
          <a:p>
            <a:pPr lvl="0"/>
            <a:endParaRPr lang="en-US" sz="800" dirty="0"/>
          </a:p>
          <a:p>
            <a:r>
              <a:rPr lang="en-US" dirty="0"/>
              <a:t>A post-accident drug test must take place within 24 hours of the time of the accident. A post-accident alcohol test must take place within 8 hours of the time of the accident.  Any employee who fails to report a work-related accident is in violation of this policy and is subject to disciplinary action up to and including termination.  </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57515" y="5177307"/>
            <a:ext cx="1760650" cy="1459606"/>
          </a:xfrm>
        </p:spPr>
      </p:pic>
    </p:spTree>
    <p:extLst>
      <p:ext uri="{BB962C8B-B14F-4D97-AF65-F5344CB8AC3E}">
        <p14:creationId xmlns:p14="http://schemas.microsoft.com/office/powerpoint/2010/main" val="9149865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r="2359" b="17781"/>
          <a:stretch/>
        </p:blipFill>
        <p:spPr>
          <a:xfrm>
            <a:off x="214951" y="243009"/>
            <a:ext cx="11754136" cy="6393904"/>
          </a:xfrm>
          <a:prstGeom prst="rect">
            <a:avLst/>
          </a:prstGeom>
        </p:spPr>
      </p:pic>
      <p:sp>
        <p:nvSpPr>
          <p:cNvPr id="2" name="Title 1"/>
          <p:cNvSpPr>
            <a:spLocks noGrp="1"/>
          </p:cNvSpPr>
          <p:nvPr>
            <p:ph type="title"/>
          </p:nvPr>
        </p:nvSpPr>
        <p:spPr/>
        <p:txBody>
          <a:bodyPr/>
          <a:lstStyle/>
          <a:p>
            <a:pPr algn="ctr"/>
            <a:r>
              <a:rPr lang="en-US" b="1" dirty="0">
                <a:effectLst>
                  <a:outerShdw blurRad="38100" dist="38100" dir="2700000" algn="tl">
                    <a:srgbClr val="000000">
                      <a:alpha val="43137"/>
                    </a:srgbClr>
                  </a:outerShdw>
                </a:effectLst>
              </a:rPr>
              <a:t>why will you</a:t>
            </a:r>
            <a:r>
              <a:rPr lang="en-US" dirty="0">
                <a:effectLst>
                  <a:outerShdw blurRad="38100" dist="38100" dir="2700000" algn="tl">
                    <a:srgbClr val="000000">
                      <a:alpha val="43137"/>
                    </a:srgbClr>
                  </a:outerShdw>
                </a:effectLst>
              </a:rPr>
              <a:t> </a:t>
            </a:r>
            <a:r>
              <a:rPr lang="en-US" dirty="0">
                <a:solidFill>
                  <a:schemeClr val="bg2">
                    <a:lumMod val="25000"/>
                  </a:schemeClr>
                </a:solidFill>
              </a:rPr>
              <a:t>test?</a:t>
            </a:r>
          </a:p>
        </p:txBody>
      </p:sp>
      <p:sp>
        <p:nvSpPr>
          <p:cNvPr id="3" name="TextBox 2"/>
          <p:cNvSpPr txBox="1"/>
          <p:nvPr/>
        </p:nvSpPr>
        <p:spPr>
          <a:xfrm>
            <a:off x="646562" y="1802601"/>
            <a:ext cx="10890914" cy="40934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2000" b="1" dirty="0"/>
              <a:t>Reasonable Suspicion Drug and Alcohol Testing</a:t>
            </a:r>
          </a:p>
          <a:p>
            <a:endParaRPr lang="en-US" sz="800" b="1" dirty="0"/>
          </a:p>
          <a:p>
            <a:r>
              <a:rPr lang="en-US" dirty="0"/>
              <a:t>Employees will be required to submit to a drug and/or alcohol test when a trained supervisor or manager has a rational basis, whether from direct observation or from the reports of others, to believe that an employee has violated this policy or is under the influence of legal or illegal drugs or alcohol that has an impact on the individual or the work environment.  Reasonable suspicion will be documented and not based on rumor, speculation, or unsubstantiated information.  Referrals will be made according to the procedures set forth by the Company.</a:t>
            </a:r>
          </a:p>
          <a:p>
            <a:endParaRPr lang="en-US" sz="800" dirty="0"/>
          </a:p>
          <a:p>
            <a:r>
              <a:rPr lang="en-US" dirty="0"/>
              <a:t>Behavior that could prompt reasonable suspicion of drug or alcohol use in violation of the Company’s policy includes, but is not limited to, the following: </a:t>
            </a:r>
          </a:p>
          <a:p>
            <a:endParaRPr lang="en-US" sz="800" dirty="0"/>
          </a:p>
          <a:p>
            <a:pPr marL="285750" lvl="0" indent="-285750">
              <a:buFont typeface="Arial" panose="020B0604020202020204" pitchFamily="34" charset="0"/>
              <a:buChar char="•"/>
            </a:pPr>
            <a:r>
              <a:rPr lang="en-US" dirty="0"/>
              <a:t>Direct observation of reckless or risky behavior, that may indicate an individual is impaired by or under the influence of intoxicants or illegal drugs;</a:t>
            </a:r>
          </a:p>
          <a:p>
            <a:pPr marL="285750" lvl="0" indent="-285750">
              <a:buFont typeface="Arial" panose="020B0604020202020204" pitchFamily="34" charset="0"/>
              <a:buChar char="•"/>
            </a:pPr>
            <a:r>
              <a:rPr lang="en-US" dirty="0"/>
              <a:t>Direct observation of speech, odor or appearance that may indicate an individual is impaired by or under the influence of intoxicants or illegal drugs;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57515" y="5177307"/>
            <a:ext cx="1760650" cy="1459606"/>
          </a:xfrm>
        </p:spPr>
      </p:pic>
    </p:spTree>
    <p:extLst>
      <p:ext uri="{BB962C8B-B14F-4D97-AF65-F5344CB8AC3E}">
        <p14:creationId xmlns:p14="http://schemas.microsoft.com/office/powerpoint/2010/main" val="3601832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r="2359" b="17781"/>
          <a:stretch/>
        </p:blipFill>
        <p:spPr>
          <a:xfrm>
            <a:off x="214951" y="243009"/>
            <a:ext cx="11754136" cy="6393904"/>
          </a:xfrm>
          <a:prstGeom prst="rect">
            <a:avLst/>
          </a:prstGeom>
        </p:spPr>
      </p:pic>
      <p:sp>
        <p:nvSpPr>
          <p:cNvPr id="2" name="Title 1"/>
          <p:cNvSpPr>
            <a:spLocks noGrp="1"/>
          </p:cNvSpPr>
          <p:nvPr>
            <p:ph type="title"/>
          </p:nvPr>
        </p:nvSpPr>
        <p:spPr/>
        <p:txBody>
          <a:bodyPr/>
          <a:lstStyle/>
          <a:p>
            <a:pPr algn="ctr"/>
            <a:r>
              <a:rPr lang="en-US" b="1" dirty="0">
                <a:effectLst>
                  <a:outerShdw blurRad="38100" dist="38100" dir="2700000" algn="tl">
                    <a:srgbClr val="000000">
                      <a:alpha val="43137"/>
                    </a:srgbClr>
                  </a:outerShdw>
                </a:effectLst>
              </a:rPr>
              <a:t>why will you</a:t>
            </a:r>
            <a:r>
              <a:rPr lang="en-US" dirty="0">
                <a:effectLst>
                  <a:outerShdw blurRad="38100" dist="38100" dir="2700000" algn="tl">
                    <a:srgbClr val="000000">
                      <a:alpha val="43137"/>
                    </a:srgbClr>
                  </a:outerShdw>
                </a:effectLst>
              </a:rPr>
              <a:t> </a:t>
            </a:r>
            <a:r>
              <a:rPr lang="en-US" dirty="0">
                <a:solidFill>
                  <a:schemeClr val="bg2">
                    <a:lumMod val="25000"/>
                  </a:schemeClr>
                </a:solidFill>
              </a:rPr>
              <a:t>test?</a:t>
            </a:r>
          </a:p>
        </p:txBody>
      </p:sp>
      <p:sp>
        <p:nvSpPr>
          <p:cNvPr id="3" name="TextBox 2"/>
          <p:cNvSpPr txBox="1"/>
          <p:nvPr/>
        </p:nvSpPr>
        <p:spPr>
          <a:xfrm>
            <a:off x="627798" y="1666124"/>
            <a:ext cx="10617958" cy="46166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2000" b="1" dirty="0"/>
              <a:t>Reasonable Suspicion Drug and Alcohol Testing</a:t>
            </a:r>
            <a:r>
              <a:rPr lang="en-US" sz="2000" dirty="0"/>
              <a:t> (</a:t>
            </a:r>
            <a:r>
              <a:rPr lang="en-US" sz="2000" dirty="0" err="1"/>
              <a:t>cont</a:t>
            </a:r>
            <a:r>
              <a:rPr lang="en-US" sz="2000" dirty="0"/>
              <a:t>)</a:t>
            </a:r>
          </a:p>
          <a:p>
            <a:endParaRPr lang="en-US" sz="800" dirty="0"/>
          </a:p>
          <a:p>
            <a:pPr marL="285750" lvl="0" indent="-285750">
              <a:buFont typeface="Arial" panose="020B0604020202020204" pitchFamily="34" charset="0"/>
              <a:buChar char="•"/>
            </a:pPr>
            <a:r>
              <a:rPr lang="en-US" dirty="0"/>
              <a:t>Reports or information that an individual was seen taking, selling, dispensing, or using illegal drugs, or telling other employees of being involved in such activities</a:t>
            </a:r>
          </a:p>
          <a:p>
            <a:pPr marL="285750" lvl="0" indent="-285750">
              <a:buFont typeface="Arial" panose="020B0604020202020204" pitchFamily="34" charset="0"/>
              <a:buChar char="•"/>
            </a:pPr>
            <a:r>
              <a:rPr lang="en-US" dirty="0"/>
              <a:t>Evidence of an attempt to alter a drug or alcohol test sample or result; and/or</a:t>
            </a:r>
          </a:p>
          <a:p>
            <a:pPr marL="285750" lvl="0" indent="-285750">
              <a:buFont typeface="Arial" panose="020B0604020202020204" pitchFamily="34" charset="0"/>
              <a:buChar char="•"/>
            </a:pPr>
            <a:r>
              <a:rPr lang="en-US" dirty="0"/>
              <a:t>Patterns of abnormal/erratic conduct such as, but not limited to, increased absenteeism, excessive tardiness, or lack of expected or required work performance.</a:t>
            </a:r>
          </a:p>
          <a:p>
            <a:pPr lvl="0"/>
            <a:endParaRPr lang="en-US" sz="800" dirty="0"/>
          </a:p>
          <a:p>
            <a:r>
              <a:rPr lang="en-US" dirty="0"/>
              <a:t>Reasonable suspicion does not mean that the Company must be correct in its belief, only that it has some rational basis for believing the employee is somehow involved in the use, sale, or possession of drugs and/or alcohol.  </a:t>
            </a:r>
          </a:p>
          <a:p>
            <a:endParaRPr lang="en-US" sz="800" dirty="0"/>
          </a:p>
          <a:p>
            <a:r>
              <a:rPr lang="en-US" dirty="0"/>
              <a:t>If the individual is to be sent home after providing a sample, the Company will make arrangements to get them home.  For liability reasons it is not acceptable for a Company representative to drive the employee home.  </a:t>
            </a:r>
          </a:p>
          <a:p>
            <a:endParaRPr lang="en-US" sz="800" dirty="0"/>
          </a:p>
          <a:p>
            <a:r>
              <a:rPr lang="en-US" dirty="0"/>
              <a:t>Under no circumstances is the individual allowed to drive home if he or she may be under the influence.</a:t>
            </a:r>
          </a:p>
          <a:p>
            <a:endParaRPr lang="en-US" sz="800" dirty="0"/>
          </a:p>
          <a:p>
            <a:r>
              <a:rPr lang="en-US" dirty="0"/>
              <a:t>If the individual insists on driving home, the Company is obligated to notify local police.</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57515" y="5177307"/>
            <a:ext cx="1760650" cy="1459606"/>
          </a:xfrm>
        </p:spPr>
      </p:pic>
    </p:spTree>
    <p:extLst>
      <p:ext uri="{BB962C8B-B14F-4D97-AF65-F5344CB8AC3E}">
        <p14:creationId xmlns:p14="http://schemas.microsoft.com/office/powerpoint/2010/main" val="20603478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r="2359" b="17781"/>
          <a:stretch/>
        </p:blipFill>
        <p:spPr>
          <a:xfrm>
            <a:off x="214951" y="243009"/>
            <a:ext cx="11754136" cy="6393904"/>
          </a:xfrm>
          <a:prstGeom prst="rect">
            <a:avLst/>
          </a:prstGeom>
        </p:spPr>
      </p:pic>
      <p:sp>
        <p:nvSpPr>
          <p:cNvPr id="2" name="Title 1"/>
          <p:cNvSpPr>
            <a:spLocks noGrp="1"/>
          </p:cNvSpPr>
          <p:nvPr>
            <p:ph type="title"/>
          </p:nvPr>
        </p:nvSpPr>
        <p:spPr/>
        <p:txBody>
          <a:bodyPr/>
          <a:lstStyle/>
          <a:p>
            <a:pPr algn="ctr"/>
            <a:r>
              <a:rPr lang="en-US" b="1" dirty="0"/>
              <a:t>when will you</a:t>
            </a:r>
            <a:r>
              <a:rPr lang="en-US" dirty="0"/>
              <a:t> </a:t>
            </a:r>
            <a:r>
              <a:rPr lang="en-US" dirty="0">
                <a:solidFill>
                  <a:schemeClr val="bg2">
                    <a:lumMod val="25000"/>
                  </a:schemeClr>
                </a:solidFill>
              </a:rPr>
              <a:t>test?</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57515" y="5177307"/>
            <a:ext cx="1760650" cy="1459606"/>
          </a:xfrm>
        </p:spPr>
      </p:pic>
      <p:sp>
        <p:nvSpPr>
          <p:cNvPr id="3" name="TextBox 2"/>
          <p:cNvSpPr txBox="1"/>
          <p:nvPr/>
        </p:nvSpPr>
        <p:spPr>
          <a:xfrm>
            <a:off x="1702848" y="1965960"/>
            <a:ext cx="9340211" cy="3739485"/>
          </a:xfrm>
          <a:prstGeom prst="rect">
            <a:avLst/>
          </a:prstGeom>
          <a:noFill/>
        </p:spPr>
        <p:txBody>
          <a:bodyPr wrap="square" rtlCol="0">
            <a:spAutoFit/>
          </a:bodyPr>
          <a:lstStyle/>
          <a:p>
            <a:pPr marL="457200" indent="-457200" fontAlgn="base">
              <a:lnSpc>
                <a:spcPct val="150000"/>
              </a:lnSpc>
              <a:buFont typeface="Arial" panose="020B0604020202020204" pitchFamily="34" charset="0"/>
              <a:buChar char="•"/>
            </a:pPr>
            <a:r>
              <a:rPr lang="en-US" sz="2800" dirty="0">
                <a:solidFill>
                  <a:schemeClr val="accent3">
                    <a:lumMod val="75000"/>
                  </a:schemeClr>
                </a:solidFill>
                <a:effectLst>
                  <a:outerShdw blurRad="38100" dist="38100" dir="2700000" algn="tl">
                    <a:srgbClr val="000000">
                      <a:alpha val="43137"/>
                    </a:srgbClr>
                  </a:outerShdw>
                </a:effectLst>
              </a:rPr>
              <a:t>who will determine reasonable suspicion?</a:t>
            </a:r>
          </a:p>
          <a:p>
            <a:pPr marL="457200" indent="-457200" fontAlgn="base">
              <a:lnSpc>
                <a:spcPct val="150000"/>
              </a:lnSpc>
              <a:buFont typeface="Arial" panose="020B0604020202020204" pitchFamily="34" charset="0"/>
              <a:buChar char="•"/>
            </a:pPr>
            <a:r>
              <a:rPr lang="en-US" sz="2800" dirty="0">
                <a:solidFill>
                  <a:schemeClr val="accent3">
                    <a:lumMod val="75000"/>
                  </a:schemeClr>
                </a:solidFill>
                <a:effectLst>
                  <a:outerShdw blurRad="38100" dist="38100" dir="2700000" algn="tl">
                    <a:srgbClr val="000000">
                      <a:alpha val="43137"/>
                    </a:srgbClr>
                  </a:outerShdw>
                </a:effectLst>
              </a:rPr>
              <a:t>does a supervisor need to verify?</a:t>
            </a:r>
          </a:p>
          <a:p>
            <a:pPr marL="457200" indent="-457200" fontAlgn="base">
              <a:lnSpc>
                <a:spcPct val="150000"/>
              </a:lnSpc>
              <a:buFont typeface="Arial" panose="020B0604020202020204" pitchFamily="34" charset="0"/>
              <a:buChar char="•"/>
            </a:pPr>
            <a:r>
              <a:rPr lang="en-US" sz="2800" dirty="0">
                <a:solidFill>
                  <a:schemeClr val="accent3">
                    <a:lumMod val="75000"/>
                  </a:schemeClr>
                </a:solidFill>
                <a:effectLst>
                  <a:outerShdw blurRad="38100" dist="38100" dir="2700000" algn="tl">
                    <a:srgbClr val="000000">
                      <a:alpha val="43137"/>
                    </a:srgbClr>
                  </a:outerShdw>
                </a:effectLst>
              </a:rPr>
              <a:t>does a second party need to witness?</a:t>
            </a:r>
          </a:p>
          <a:p>
            <a:pPr marL="457200" indent="-457200" fontAlgn="base">
              <a:lnSpc>
                <a:spcPct val="150000"/>
              </a:lnSpc>
              <a:buFont typeface="Arial" panose="020B0604020202020204" pitchFamily="34" charset="0"/>
              <a:buChar char="•"/>
            </a:pPr>
            <a:r>
              <a:rPr lang="en-US" sz="2800" dirty="0">
                <a:solidFill>
                  <a:schemeClr val="accent3">
                    <a:lumMod val="75000"/>
                  </a:schemeClr>
                </a:solidFill>
                <a:effectLst>
                  <a:outerShdw blurRad="38100" dist="38100" dir="2700000" algn="tl">
                    <a:srgbClr val="000000">
                      <a:alpha val="43137"/>
                    </a:srgbClr>
                  </a:outerShdw>
                </a:effectLst>
              </a:rPr>
              <a:t>what training is required for supervisors?</a:t>
            </a:r>
          </a:p>
          <a:p>
            <a:pPr marL="457200" indent="-457200" fontAlgn="base">
              <a:lnSpc>
                <a:spcPct val="150000"/>
              </a:lnSpc>
              <a:buFont typeface="Arial" panose="020B0604020202020204" pitchFamily="34" charset="0"/>
              <a:buChar char="•"/>
            </a:pPr>
            <a:r>
              <a:rPr lang="en-US" sz="2800" dirty="0">
                <a:solidFill>
                  <a:schemeClr val="accent3">
                    <a:lumMod val="75000"/>
                  </a:schemeClr>
                </a:solidFill>
                <a:effectLst>
                  <a:outerShdw blurRad="38100" dist="38100" dir="2700000" algn="tl">
                    <a:srgbClr val="000000">
                      <a:alpha val="43137"/>
                    </a:srgbClr>
                  </a:outerShdw>
                </a:effectLst>
              </a:rPr>
              <a:t>what documentation is required?</a:t>
            </a:r>
          </a:p>
          <a:p>
            <a:pPr fontAlgn="base">
              <a:lnSpc>
                <a:spcPct val="150000"/>
              </a:lnSpc>
            </a:pPr>
            <a:endParaRPr lang="en-US" b="1" dirty="0"/>
          </a:p>
        </p:txBody>
      </p:sp>
    </p:spTree>
    <p:extLst>
      <p:ext uri="{BB962C8B-B14F-4D97-AF65-F5344CB8AC3E}">
        <p14:creationId xmlns:p14="http://schemas.microsoft.com/office/powerpoint/2010/main" val="3653792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r="2359" b="17781"/>
          <a:stretch/>
        </p:blipFill>
        <p:spPr>
          <a:xfrm>
            <a:off x="214951" y="243009"/>
            <a:ext cx="11754136" cy="6393904"/>
          </a:xfrm>
          <a:prstGeom prst="rect">
            <a:avLst/>
          </a:prstGeom>
        </p:spPr>
      </p:pic>
      <p:sp>
        <p:nvSpPr>
          <p:cNvPr id="2" name="Title 1"/>
          <p:cNvSpPr>
            <a:spLocks noGrp="1"/>
          </p:cNvSpPr>
          <p:nvPr>
            <p:ph type="title"/>
          </p:nvPr>
        </p:nvSpPr>
        <p:spPr/>
        <p:txBody>
          <a:bodyPr/>
          <a:lstStyle/>
          <a:p>
            <a:pPr algn="ctr"/>
            <a:r>
              <a:rPr lang="en-US" b="1" dirty="0">
                <a:effectLst>
                  <a:outerShdw blurRad="38100" dist="38100" dir="2700000" algn="tl">
                    <a:srgbClr val="000000">
                      <a:alpha val="43137"/>
                    </a:srgbClr>
                  </a:outerShdw>
                </a:effectLst>
              </a:rPr>
              <a:t>why will you</a:t>
            </a:r>
            <a:r>
              <a:rPr lang="en-US" dirty="0">
                <a:effectLst>
                  <a:outerShdw blurRad="38100" dist="38100" dir="2700000" algn="tl">
                    <a:srgbClr val="000000">
                      <a:alpha val="43137"/>
                    </a:srgbClr>
                  </a:outerShdw>
                </a:effectLst>
              </a:rPr>
              <a:t> </a:t>
            </a:r>
            <a:r>
              <a:rPr lang="en-US" dirty="0">
                <a:solidFill>
                  <a:schemeClr val="bg2">
                    <a:lumMod val="25000"/>
                  </a:schemeClr>
                </a:solidFill>
              </a:rPr>
              <a:t>test?</a:t>
            </a:r>
          </a:p>
        </p:txBody>
      </p:sp>
      <p:sp>
        <p:nvSpPr>
          <p:cNvPr id="3" name="TextBox 2"/>
          <p:cNvSpPr txBox="1"/>
          <p:nvPr/>
        </p:nvSpPr>
        <p:spPr>
          <a:xfrm>
            <a:off x="771781" y="2202028"/>
            <a:ext cx="10617958" cy="273921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000" b="1" dirty="0">
                <a:solidFill>
                  <a:schemeClr val="tx1"/>
                </a:solidFill>
              </a:rPr>
              <a:t>Return-to-Duty and Follow-up Drug &amp; Alcohol Testing</a:t>
            </a:r>
            <a:endParaRPr lang="en-US" sz="2000" dirty="0">
              <a:solidFill>
                <a:schemeClr val="tx1"/>
              </a:solidFill>
            </a:endParaRPr>
          </a:p>
          <a:p>
            <a:endParaRPr lang="en-US" sz="800" dirty="0">
              <a:solidFill>
                <a:schemeClr val="tx1"/>
              </a:solidFill>
            </a:endParaRPr>
          </a:p>
          <a:p>
            <a:r>
              <a:rPr lang="en-US" dirty="0">
                <a:solidFill>
                  <a:schemeClr val="tx1"/>
                </a:solidFill>
              </a:rPr>
              <a:t>Any employee who has been removed from work to enter drug or alcohol treatment must submit to and provide a negative drug test result prior to returning to his/her job duties. Employee must provide a release statement indicating that the individual has completed a treatment program.</a:t>
            </a:r>
          </a:p>
          <a:p>
            <a:r>
              <a:rPr lang="en-US" dirty="0">
                <a:solidFill>
                  <a:schemeClr val="tx1"/>
                </a:solidFill>
              </a:rPr>
              <a:t> </a:t>
            </a:r>
          </a:p>
          <a:p>
            <a:r>
              <a:rPr lang="en-US" dirty="0">
                <a:solidFill>
                  <a:schemeClr val="tx1"/>
                </a:solidFill>
              </a:rPr>
              <a:t>Employees who successfully complete substance abuse treatment may be eligible for reinstatement and, if re-instated, will be subject to follow-up unannounced testing.  Employees will be subject to follow-up drug or alcohol testing (or both depending on what substance or substances they were being treated for) according to the recommendations of their medical provider or at the discretion of the Company.</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57515" y="5177307"/>
            <a:ext cx="1760650" cy="1459606"/>
          </a:xfrm>
        </p:spPr>
      </p:pic>
    </p:spTree>
    <p:extLst>
      <p:ext uri="{BB962C8B-B14F-4D97-AF65-F5344CB8AC3E}">
        <p14:creationId xmlns:p14="http://schemas.microsoft.com/office/powerpoint/2010/main" val="41296227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18934"/>
          <a:stretch/>
        </p:blipFill>
        <p:spPr>
          <a:xfrm>
            <a:off x="8947973" y="171088"/>
            <a:ext cx="3070192" cy="2524836"/>
          </a:xfrm>
          <a:prstGeom prst="rect">
            <a:avLst/>
          </a:prstGeom>
          <a:effectLst>
            <a:softEdge rad="317500"/>
          </a:effectLst>
        </p:spPr>
      </p:pic>
      <p:sp>
        <p:nvSpPr>
          <p:cNvPr id="2" name="Title 1"/>
          <p:cNvSpPr>
            <a:spLocks noGrp="1"/>
          </p:cNvSpPr>
          <p:nvPr>
            <p:ph type="title"/>
          </p:nvPr>
        </p:nvSpPr>
        <p:spPr/>
        <p:txBody>
          <a:bodyPr/>
          <a:lstStyle/>
          <a:p>
            <a:pPr algn="ctr"/>
            <a:r>
              <a:rPr lang="en-US" b="1" dirty="0"/>
              <a:t>how will you</a:t>
            </a:r>
            <a:r>
              <a:rPr lang="en-US" dirty="0"/>
              <a:t> </a:t>
            </a:r>
            <a:r>
              <a:rPr lang="en-US" dirty="0">
                <a:solidFill>
                  <a:schemeClr val="bg2">
                    <a:lumMod val="25000"/>
                  </a:schemeClr>
                </a:solidFill>
              </a:rPr>
              <a:t>test?</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57515" y="5177307"/>
            <a:ext cx="1760650" cy="1459606"/>
          </a:xfrm>
        </p:spPr>
      </p:pic>
      <p:sp>
        <p:nvSpPr>
          <p:cNvPr id="3" name="TextBox 2"/>
          <p:cNvSpPr txBox="1"/>
          <p:nvPr/>
        </p:nvSpPr>
        <p:spPr>
          <a:xfrm>
            <a:off x="1631590" y="2484939"/>
            <a:ext cx="8114545" cy="4031873"/>
          </a:xfrm>
          <a:prstGeom prst="rect">
            <a:avLst/>
          </a:prstGeom>
          <a:noFill/>
        </p:spPr>
        <p:txBody>
          <a:bodyPr wrap="square" numCol="2" rtlCol="0">
            <a:spAutoFit/>
          </a:bodyPr>
          <a:lstStyle/>
          <a:p>
            <a:pPr marL="285750" indent="-285750">
              <a:buFont typeface="Arial" panose="020B0604020202020204" pitchFamily="34" charset="0"/>
              <a:buChar char="•"/>
            </a:pPr>
            <a:r>
              <a:rPr lang="en-US" sz="3200" dirty="0"/>
              <a:t>Urinalysis</a:t>
            </a:r>
          </a:p>
          <a:p>
            <a:pPr marL="285750" indent="-285750">
              <a:buFont typeface="Arial" panose="020B0604020202020204" pitchFamily="34" charset="0"/>
              <a:buChar char="•"/>
            </a:pPr>
            <a:r>
              <a:rPr lang="en-US" sz="3200" dirty="0"/>
              <a:t>hair</a:t>
            </a:r>
          </a:p>
          <a:p>
            <a:pPr marL="285750" indent="-285750">
              <a:buFont typeface="Arial" panose="020B0604020202020204" pitchFamily="34" charset="0"/>
              <a:buChar char="•"/>
            </a:pPr>
            <a:r>
              <a:rPr lang="en-US" sz="3200" dirty="0"/>
              <a:t>oral fluid/saliva</a:t>
            </a:r>
          </a:p>
          <a:p>
            <a:pPr marL="285750" indent="-285750">
              <a:buFont typeface="Arial" panose="020B0604020202020204" pitchFamily="34" charset="0"/>
              <a:buChar char="•"/>
            </a:pPr>
            <a:r>
              <a:rPr lang="en-US" sz="3200" dirty="0"/>
              <a:t>instant test</a:t>
            </a:r>
          </a:p>
          <a:p>
            <a:pPr marL="285750" indent="-285750">
              <a:buFont typeface="Arial" panose="020B0604020202020204" pitchFamily="34" charset="0"/>
              <a:buChar char="•"/>
            </a:pPr>
            <a:r>
              <a:rPr lang="en-US" sz="3200" dirty="0"/>
              <a:t>lab-based test</a:t>
            </a:r>
          </a:p>
          <a:p>
            <a:pPr marL="285750" indent="-285750">
              <a:buFont typeface="Arial" panose="020B0604020202020204" pitchFamily="34" charset="0"/>
              <a:buChar char="•"/>
            </a:pPr>
            <a:r>
              <a:rPr lang="en-US" sz="3200" dirty="0"/>
              <a:t>lab confirmation only</a:t>
            </a:r>
          </a:p>
          <a:p>
            <a:pPr marL="285750" indent="-285750">
              <a:buFont typeface="Arial" panose="020B0604020202020204" pitchFamily="34" charset="0"/>
              <a:buChar char="•"/>
            </a:pPr>
            <a:endParaRPr lang="en-US" sz="3200" dirty="0"/>
          </a:p>
          <a:p>
            <a:endParaRPr lang="en-US" sz="3200" dirty="0"/>
          </a:p>
          <a:p>
            <a:pPr marL="285750" indent="-285750">
              <a:buFont typeface="Arial" panose="020B0604020202020204" pitchFamily="34" charset="0"/>
              <a:buChar char="•"/>
            </a:pPr>
            <a:r>
              <a:rPr lang="en-US" sz="3200" dirty="0"/>
              <a:t>what panel of drugs?</a:t>
            </a:r>
          </a:p>
          <a:p>
            <a:pPr marL="285750" indent="-285750">
              <a:buFont typeface="Arial" panose="020B0604020202020204" pitchFamily="34" charset="0"/>
              <a:buChar char="•"/>
            </a:pPr>
            <a:r>
              <a:rPr lang="en-US" sz="3200" dirty="0"/>
              <a:t>certified collections professionals</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4057" y="3977679"/>
            <a:ext cx="4064332" cy="2659234"/>
          </a:xfrm>
          <a:prstGeom prst="rect">
            <a:avLst/>
          </a:prstGeom>
          <a:effectLst>
            <a:softEdge rad="317500"/>
          </a:effectLst>
        </p:spPr>
      </p:pic>
      <p:sp>
        <p:nvSpPr>
          <p:cNvPr id="7" name="TextBox 6"/>
          <p:cNvSpPr txBox="1"/>
          <p:nvPr/>
        </p:nvSpPr>
        <p:spPr>
          <a:xfrm>
            <a:off x="2303131" y="1622124"/>
            <a:ext cx="7555258" cy="523220"/>
          </a:xfrm>
          <a:prstGeom prst="rect">
            <a:avLst/>
          </a:prstGeom>
          <a:noFill/>
        </p:spPr>
        <p:txBody>
          <a:bodyPr wrap="square" rtlCol="0">
            <a:spAutoFit/>
          </a:bodyPr>
          <a:lstStyle/>
          <a:p>
            <a:pPr algn="ctr"/>
            <a:r>
              <a:rPr lang="en-US" sz="2800" b="1" i="1" dirty="0">
                <a:solidFill>
                  <a:schemeClr val="accent3">
                    <a:lumMod val="75000"/>
                  </a:schemeClr>
                </a:solidFill>
              </a:rPr>
              <a:t>what type of test meets your needs?</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599" y="250524"/>
            <a:ext cx="3260533" cy="2445400"/>
          </a:xfrm>
          <a:prstGeom prst="rect">
            <a:avLst/>
          </a:prstGeom>
          <a:effectLst>
            <a:softEdge rad="635000"/>
          </a:effectLst>
        </p:spPr>
      </p:pic>
    </p:spTree>
    <p:extLst>
      <p:ext uri="{BB962C8B-B14F-4D97-AF65-F5344CB8AC3E}">
        <p14:creationId xmlns:p14="http://schemas.microsoft.com/office/powerpoint/2010/main" val="37032046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6365655" cy="4243771"/>
          </a:xfrm>
          <a:prstGeom prst="rect">
            <a:avLst/>
          </a:prstGeom>
          <a:effectLst>
            <a:softEdge rad="317500"/>
          </a:effectLst>
        </p:spPr>
      </p:pic>
      <p:sp>
        <p:nvSpPr>
          <p:cNvPr id="2" name="Title 1"/>
          <p:cNvSpPr>
            <a:spLocks noGrp="1"/>
          </p:cNvSpPr>
          <p:nvPr>
            <p:ph type="title"/>
          </p:nvPr>
        </p:nvSpPr>
        <p:spPr/>
        <p:txBody>
          <a:bodyPr/>
          <a:lstStyle/>
          <a:p>
            <a:pPr algn="ctr"/>
            <a:r>
              <a:rPr lang="en-US" b="1" dirty="0"/>
              <a:t>how will you</a:t>
            </a:r>
            <a:r>
              <a:rPr lang="en-US" dirty="0"/>
              <a:t> </a:t>
            </a:r>
            <a:r>
              <a:rPr lang="en-US" dirty="0">
                <a:solidFill>
                  <a:schemeClr val="bg2">
                    <a:lumMod val="25000"/>
                  </a:schemeClr>
                </a:solidFill>
              </a:rPr>
              <a:t>test?</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57515" y="5177307"/>
            <a:ext cx="1760650" cy="1459606"/>
          </a:xfrm>
        </p:spPr>
      </p:pic>
      <p:sp>
        <p:nvSpPr>
          <p:cNvPr id="3" name="TextBox 2"/>
          <p:cNvSpPr txBox="1"/>
          <p:nvPr/>
        </p:nvSpPr>
        <p:spPr>
          <a:xfrm>
            <a:off x="1143000" y="1796507"/>
            <a:ext cx="9875520" cy="3724096"/>
          </a:xfrm>
          <a:prstGeom prst="rect">
            <a:avLst/>
          </a:prstGeom>
          <a:noFill/>
        </p:spPr>
        <p:txBody>
          <a:bodyPr wrap="square" rtlCol="0">
            <a:spAutoFit/>
          </a:bodyPr>
          <a:lstStyle/>
          <a:p>
            <a:r>
              <a:rPr lang="en-US" sz="2000" dirty="0"/>
              <a:t>All sample collection and testing for drugs and alcohol will be performed according to the following conditions:</a:t>
            </a:r>
          </a:p>
          <a:p>
            <a:endParaRPr lang="en-US" sz="800" dirty="0"/>
          </a:p>
          <a:p>
            <a:r>
              <a:rPr lang="en-US" sz="2000" b="1" dirty="0"/>
              <a:t>Collection</a:t>
            </a:r>
            <a:r>
              <a:rPr lang="en-US" sz="2000" dirty="0"/>
              <a:t>—The collection of samples shall be performed under reasonable and sanitary conditions.</a:t>
            </a:r>
          </a:p>
          <a:p>
            <a:endParaRPr lang="en-US" sz="800" dirty="0"/>
          </a:p>
          <a:p>
            <a:r>
              <a:rPr lang="en-US" sz="2000" b="1" dirty="0"/>
              <a:t>Chain-of Custody</a:t>
            </a:r>
            <a:r>
              <a:rPr lang="en-US" sz="2000" dirty="0"/>
              <a:t>—Sample collections will be documented and these documentation procedures will include both of the following:</a:t>
            </a:r>
          </a:p>
          <a:p>
            <a:r>
              <a:rPr lang="en-US" sz="2000" dirty="0"/>
              <a:t>(a) </a:t>
            </a:r>
            <a:r>
              <a:rPr lang="en-US" sz="2000" b="1" dirty="0"/>
              <a:t>Labeling of samples</a:t>
            </a:r>
            <a:r>
              <a:rPr lang="en-US" sz="2000" dirty="0"/>
              <a:t> in order to reasonably preclude the possibility of misidentification of the person tested in relation to the test result provided.</a:t>
            </a:r>
          </a:p>
          <a:p>
            <a:r>
              <a:rPr lang="en-US" sz="2000" dirty="0"/>
              <a:t>(b) An </a:t>
            </a:r>
            <a:r>
              <a:rPr lang="en-US" sz="2000" b="1" dirty="0"/>
              <a:t>opportunity for the person to be tested to provide any information</a:t>
            </a:r>
            <a:r>
              <a:rPr lang="en-US" sz="2000" dirty="0"/>
              <a:t> that may be considered relevant to the test, including identification of currently or recently used prescription or nonprescription drugs or other relevant medical information.</a:t>
            </a:r>
          </a:p>
        </p:txBody>
      </p:sp>
    </p:spTree>
    <p:extLst>
      <p:ext uri="{BB962C8B-B14F-4D97-AF65-F5344CB8AC3E}">
        <p14:creationId xmlns:p14="http://schemas.microsoft.com/office/powerpoint/2010/main" val="10975314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testing</a:t>
            </a:r>
            <a:r>
              <a:rPr lang="en-US" dirty="0"/>
              <a:t> </a:t>
            </a:r>
            <a:r>
              <a:rPr lang="en-US" dirty="0">
                <a:solidFill>
                  <a:schemeClr val="bg2">
                    <a:lumMod val="25000"/>
                  </a:schemeClr>
                </a:solidFill>
              </a:rPr>
              <a:t>procedures</a:t>
            </a:r>
          </a:p>
        </p:txBody>
      </p:sp>
      <p:sp>
        <p:nvSpPr>
          <p:cNvPr id="3" name="Content Placeholder 2"/>
          <p:cNvSpPr>
            <a:spLocks noGrp="1"/>
          </p:cNvSpPr>
          <p:nvPr>
            <p:ph idx="1"/>
          </p:nvPr>
        </p:nvSpPr>
        <p:spPr>
          <a:xfrm>
            <a:off x="1264969" y="1871109"/>
            <a:ext cx="9872871" cy="3983782"/>
          </a:xfrm>
        </p:spPr>
        <p:txBody>
          <a:bodyPr>
            <a:noAutofit/>
          </a:bodyPr>
          <a:lstStyle/>
          <a:p>
            <a:pPr marL="45720" indent="0">
              <a:buNone/>
            </a:pPr>
            <a:r>
              <a:rPr lang="en-US" sz="1800" b="1" dirty="0">
                <a:solidFill>
                  <a:schemeClr val="tx1"/>
                </a:solidFill>
              </a:rPr>
              <a:t>Integrity of the Process</a:t>
            </a:r>
            <a:r>
              <a:rPr lang="en-US" sz="1800" dirty="0">
                <a:solidFill>
                  <a:schemeClr val="tx1"/>
                </a:solidFill>
              </a:rPr>
              <a:t>—Sample collection, storage and transportation to the place of testing shall be performed in a manner reasonably designed to preclude the possibility of sample contamination, adulteration or misidentification.</a:t>
            </a:r>
          </a:p>
          <a:p>
            <a:pPr marL="45720" indent="0">
              <a:buNone/>
            </a:pPr>
            <a:r>
              <a:rPr lang="en-US" sz="1800" b="1" dirty="0">
                <a:solidFill>
                  <a:schemeClr val="tx1"/>
                </a:solidFill>
              </a:rPr>
              <a:t>Certified Laboratory</a:t>
            </a:r>
            <a:r>
              <a:rPr lang="en-US" sz="1800" dirty="0">
                <a:solidFill>
                  <a:schemeClr val="tx1"/>
                </a:solidFill>
              </a:rPr>
              <a:t>—Sample testing will comply with scientifically accepted analytical methods and procedures. When drug testing is conducted at a laboratory, the lab will be approved or certified by the U.S. Department of HHS, the College of American Pathologists or the DHS</a:t>
            </a:r>
          </a:p>
          <a:p>
            <a:pPr marL="45720" indent="0">
              <a:buNone/>
            </a:pPr>
            <a:r>
              <a:rPr lang="en-US" sz="1800" b="1" dirty="0">
                <a:solidFill>
                  <a:schemeClr val="tx1"/>
                </a:solidFill>
              </a:rPr>
              <a:t>Instant-Result Testing</a:t>
            </a:r>
            <a:r>
              <a:rPr lang="en-US" sz="1800" dirty="0">
                <a:solidFill>
                  <a:schemeClr val="tx1"/>
                </a:solidFill>
              </a:rPr>
              <a:t>—When drug testing is conducted using instant-results, point-of-collection devices, the device used will be cleared by the U.S.F.D.A. with laboratory confirmation.</a:t>
            </a:r>
          </a:p>
          <a:p>
            <a:pPr marL="45720" indent="0">
              <a:buNone/>
            </a:pPr>
            <a:r>
              <a:rPr lang="en-US" sz="1800" b="1" dirty="0">
                <a:solidFill>
                  <a:schemeClr val="tx1"/>
                </a:solidFill>
              </a:rPr>
              <a:t>Confirmation Testing</a:t>
            </a:r>
            <a:r>
              <a:rPr lang="en-US" sz="1800" dirty="0">
                <a:solidFill>
                  <a:schemeClr val="tx1"/>
                </a:solidFill>
              </a:rPr>
              <a:t>—Drug testing will include confirmation of any positive drug test results for employees. Confirmation of positive drug test results for employees will be by use of a different chemical process than was used in the initial drug screen. The second or confirmatory drug test will be gas chromatography-mass spectrometry (GC/MS) or another comparably reliable analytical method. </a:t>
            </a:r>
          </a:p>
        </p:txBody>
      </p:sp>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7515" y="5177307"/>
            <a:ext cx="1760650" cy="145960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43" y="5571655"/>
            <a:ext cx="3421607" cy="1140536"/>
          </a:xfrm>
          <a:prstGeom prst="rect">
            <a:avLst/>
          </a:prstGeom>
          <a:effectLst>
            <a:softEdge rad="127000"/>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4161" y="5571655"/>
            <a:ext cx="3421607" cy="1140536"/>
          </a:xfrm>
          <a:prstGeom prst="rect">
            <a:avLst/>
          </a:prstGeom>
          <a:effectLst>
            <a:softEdge rad="127000"/>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6433" y="5571655"/>
            <a:ext cx="3421607" cy="1140536"/>
          </a:xfrm>
          <a:prstGeom prst="rect">
            <a:avLst/>
          </a:prstGeom>
          <a:effectLst>
            <a:softEdge rad="127000"/>
          </a:effectLst>
        </p:spPr>
      </p:pic>
    </p:spTree>
    <p:extLst>
      <p:ext uri="{BB962C8B-B14F-4D97-AF65-F5344CB8AC3E}">
        <p14:creationId xmlns:p14="http://schemas.microsoft.com/office/powerpoint/2010/main" val="158649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4355" t="7809" r="4016" b="1922"/>
          <a:stretch/>
        </p:blipFill>
        <p:spPr>
          <a:xfrm>
            <a:off x="6005015" y="2491189"/>
            <a:ext cx="5882186" cy="3316131"/>
          </a:xfrm>
          <a:prstGeom prst="rect">
            <a:avLst/>
          </a:prstGeom>
        </p:spPr>
      </p:pic>
      <p:sp>
        <p:nvSpPr>
          <p:cNvPr id="2" name="Title 1"/>
          <p:cNvSpPr>
            <a:spLocks noGrp="1"/>
          </p:cNvSpPr>
          <p:nvPr>
            <p:ph type="title"/>
          </p:nvPr>
        </p:nvSpPr>
        <p:spPr/>
        <p:txBody>
          <a:bodyPr/>
          <a:lstStyle/>
          <a:p>
            <a:pPr algn="ctr"/>
            <a:r>
              <a:rPr lang="en-US" b="1" dirty="0"/>
              <a:t>things</a:t>
            </a:r>
            <a:r>
              <a:rPr lang="en-US" dirty="0"/>
              <a:t> </a:t>
            </a:r>
            <a:r>
              <a:rPr lang="en-US" dirty="0">
                <a:solidFill>
                  <a:schemeClr val="tx1">
                    <a:lumMod val="95000"/>
                    <a:lumOff val="5000"/>
                  </a:schemeClr>
                </a:solidFill>
              </a:rPr>
              <a:t>to consider</a:t>
            </a:r>
          </a:p>
        </p:txBody>
      </p:sp>
      <p:sp>
        <p:nvSpPr>
          <p:cNvPr id="3" name="Content Placeholder 2"/>
          <p:cNvSpPr>
            <a:spLocks noGrp="1"/>
          </p:cNvSpPr>
          <p:nvPr>
            <p:ph idx="1"/>
          </p:nvPr>
        </p:nvSpPr>
        <p:spPr>
          <a:xfrm>
            <a:off x="886081" y="1868510"/>
            <a:ext cx="10389358" cy="4038600"/>
          </a:xfrm>
        </p:spPr>
        <p:txBody>
          <a:bodyPr/>
          <a:lstStyle/>
          <a:p>
            <a:pPr>
              <a:buClrTx/>
              <a:buSzPct val="90000"/>
            </a:pPr>
            <a:r>
              <a:rPr lang="en-US" dirty="0">
                <a:solidFill>
                  <a:schemeClr val="bg2">
                    <a:lumMod val="25000"/>
                  </a:schemeClr>
                </a:solidFill>
              </a:rPr>
              <a:t>DO NOT implement a drug/alcohol testing program without a policy in place that has been communicated to your workforce</a:t>
            </a:r>
          </a:p>
          <a:p>
            <a:pPr>
              <a:buClrTx/>
              <a:buSzPct val="90000"/>
            </a:pPr>
            <a:r>
              <a:rPr lang="en-US" dirty="0">
                <a:solidFill>
                  <a:schemeClr val="bg2">
                    <a:lumMod val="25000"/>
                  </a:schemeClr>
                </a:solidFill>
              </a:rPr>
              <a:t>avoid “case-by-case” scenarios as a policy catch-all </a:t>
            </a:r>
          </a:p>
          <a:p>
            <a:pPr>
              <a:buClrTx/>
              <a:buSzPct val="90000"/>
            </a:pPr>
            <a:r>
              <a:rPr lang="en-US" dirty="0">
                <a:solidFill>
                  <a:schemeClr val="bg2">
                    <a:lumMod val="25000"/>
                  </a:schemeClr>
                </a:solidFill>
              </a:rPr>
              <a:t>under-the-influence vs. impaired</a:t>
            </a:r>
          </a:p>
          <a:p>
            <a:pPr>
              <a:buClrTx/>
              <a:buSzPct val="90000"/>
            </a:pPr>
            <a:r>
              <a:rPr lang="en-US" dirty="0">
                <a:solidFill>
                  <a:schemeClr val="bg2">
                    <a:lumMod val="25000"/>
                  </a:schemeClr>
                </a:solidFill>
              </a:rPr>
              <a:t>use certified collections professionals</a:t>
            </a:r>
          </a:p>
          <a:p>
            <a:pPr>
              <a:buClrTx/>
              <a:buSzPct val="90000"/>
            </a:pPr>
            <a:r>
              <a:rPr lang="en-US" dirty="0">
                <a:solidFill>
                  <a:schemeClr val="bg2">
                    <a:lumMod val="25000"/>
                  </a:schemeClr>
                </a:solidFill>
              </a:rPr>
              <a:t>use the correct testing products</a:t>
            </a:r>
          </a:p>
          <a:p>
            <a:pPr>
              <a:buClrTx/>
              <a:buSzPct val="90000"/>
            </a:pPr>
            <a:r>
              <a:rPr lang="en-US" dirty="0">
                <a:solidFill>
                  <a:schemeClr val="bg2">
                    <a:lumMod val="25000"/>
                  </a:schemeClr>
                </a:solidFill>
              </a:rPr>
              <a:t>perform the right type of drug test</a:t>
            </a:r>
          </a:p>
          <a:p>
            <a:pPr>
              <a:buClrTx/>
              <a:buSzPct val="90000"/>
            </a:pPr>
            <a:r>
              <a:rPr lang="en-US" dirty="0">
                <a:solidFill>
                  <a:schemeClr val="bg2">
                    <a:lumMod val="25000"/>
                  </a:schemeClr>
                </a:solidFill>
              </a:rPr>
              <a:t>use an MRO</a:t>
            </a:r>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7515" y="5177307"/>
            <a:ext cx="1760650" cy="1459606"/>
          </a:xfrm>
          <a:prstGeom prst="rect">
            <a:avLst/>
          </a:prstGeom>
        </p:spPr>
      </p:pic>
    </p:spTree>
    <p:extLst>
      <p:ext uri="{BB962C8B-B14F-4D97-AF65-F5344CB8AC3E}">
        <p14:creationId xmlns:p14="http://schemas.microsoft.com/office/powerpoint/2010/main" val="14646993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210860" y="269982"/>
            <a:ext cx="7711061" cy="6366931"/>
          </a:xfrm>
          <a:prstGeom prst="rect">
            <a:avLst/>
          </a:prstGeom>
        </p:spPr>
      </p:pic>
      <p:sp>
        <p:nvSpPr>
          <p:cNvPr id="2" name="Title 1"/>
          <p:cNvSpPr>
            <a:spLocks noGrp="1"/>
          </p:cNvSpPr>
          <p:nvPr>
            <p:ph type="title"/>
          </p:nvPr>
        </p:nvSpPr>
        <p:spPr/>
        <p:txBody>
          <a:bodyPr/>
          <a:lstStyle/>
          <a:p>
            <a:pPr algn="ctr"/>
            <a:r>
              <a:rPr lang="en-US" b="1" dirty="0"/>
              <a:t>substances</a:t>
            </a:r>
            <a:r>
              <a:rPr lang="en-US" dirty="0"/>
              <a:t> </a:t>
            </a:r>
            <a:r>
              <a:rPr lang="en-US" dirty="0">
                <a:solidFill>
                  <a:schemeClr val="bg2">
                    <a:lumMod val="25000"/>
                  </a:schemeClr>
                </a:solidFill>
              </a:rPr>
              <a:t>to be tested</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57515" y="5177307"/>
            <a:ext cx="1760650" cy="1459606"/>
          </a:xfrm>
        </p:spPr>
      </p:pic>
      <p:sp>
        <p:nvSpPr>
          <p:cNvPr id="3" name="TextBox 2"/>
          <p:cNvSpPr txBox="1"/>
          <p:nvPr/>
        </p:nvSpPr>
        <p:spPr>
          <a:xfrm>
            <a:off x="1009935" y="1687325"/>
            <a:ext cx="10127906" cy="3139321"/>
          </a:xfrm>
          <a:prstGeom prst="rect">
            <a:avLst/>
          </a:prstGeom>
          <a:noFill/>
        </p:spPr>
        <p:txBody>
          <a:bodyPr wrap="square" rtlCol="0">
            <a:spAutoFit/>
          </a:bodyPr>
          <a:lstStyle/>
          <a:p>
            <a:r>
              <a:rPr lang="en-US" dirty="0"/>
              <a:t>The Company will test individuals for drugs utilizing urine and oral fluid testing technologies, both in a laboratory and with instant-result, point-of-collection devices. The Company reserves the right to utilize other testing technologies in accordance with applicable laws and when circumstances require an alternative. The Company will test for the following drugs:</a:t>
            </a:r>
          </a:p>
          <a:p>
            <a:r>
              <a:rPr lang="en-US" dirty="0"/>
              <a:t> </a:t>
            </a:r>
          </a:p>
          <a:p>
            <a:pPr lvl="0"/>
            <a:r>
              <a:rPr lang="en-US" b="1" dirty="0"/>
              <a:t>Amphetamines, Methamphetamine, Cannabinoid (marijuana), Cocaine, Opiates, Opioids, Barbiturates</a:t>
            </a:r>
          </a:p>
          <a:p>
            <a:pPr lvl="0"/>
            <a:r>
              <a:rPr lang="en-US" b="1" dirty="0"/>
              <a:t>Benzodiazepine, Methadone, Phencyclidine (PCP) , MDMA, or any other altering substances, non-medical use of prescription drugs or prescription medications not used by pharmacist’s instructions</a:t>
            </a:r>
          </a:p>
          <a:p>
            <a:r>
              <a:rPr lang="en-US" dirty="0"/>
              <a:t> </a:t>
            </a:r>
          </a:p>
          <a:p>
            <a:r>
              <a:rPr lang="en-US" dirty="0"/>
              <a:t>An individual who tests positive for any of the substances cited above will be subject to adverse employment action. (See the Consequences section of this policy for more information.)</a:t>
            </a:r>
          </a:p>
        </p:txBody>
      </p:sp>
      <p:sp>
        <p:nvSpPr>
          <p:cNvPr id="5" name="TextBox 4"/>
          <p:cNvSpPr txBox="1"/>
          <p:nvPr/>
        </p:nvSpPr>
        <p:spPr>
          <a:xfrm>
            <a:off x="1787857" y="5535039"/>
            <a:ext cx="7096836"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dirty="0"/>
              <a:t>Q: will you test for nicotine?  will you allow e-cigarettes/vape devices?</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2844" y="270260"/>
            <a:ext cx="2520967" cy="1417343"/>
          </a:xfrm>
          <a:prstGeom prst="rect">
            <a:avLst/>
          </a:prstGeom>
          <a:effectLst>
            <a:softEdge rad="127000"/>
          </a:effectLst>
        </p:spPr>
      </p:pic>
    </p:spTree>
    <p:extLst>
      <p:ext uri="{BB962C8B-B14F-4D97-AF65-F5344CB8AC3E}">
        <p14:creationId xmlns:p14="http://schemas.microsoft.com/office/powerpoint/2010/main" val="8154851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956560" y="326136"/>
            <a:ext cx="6278880" cy="6205728"/>
          </a:xfrm>
          <a:prstGeom prst="rect">
            <a:avLst/>
          </a:prstGeom>
        </p:spPr>
      </p:pic>
      <p:sp>
        <p:nvSpPr>
          <p:cNvPr id="2" name="Title 1"/>
          <p:cNvSpPr>
            <a:spLocks noGrp="1"/>
          </p:cNvSpPr>
          <p:nvPr>
            <p:ph type="title"/>
          </p:nvPr>
        </p:nvSpPr>
        <p:spPr/>
        <p:txBody>
          <a:bodyPr/>
          <a:lstStyle/>
          <a:p>
            <a:pPr algn="ctr"/>
            <a:r>
              <a:rPr lang="en-US" b="1" dirty="0"/>
              <a:t>substances</a:t>
            </a:r>
            <a:r>
              <a:rPr lang="en-US" dirty="0"/>
              <a:t> </a:t>
            </a:r>
            <a:r>
              <a:rPr lang="en-US" dirty="0">
                <a:solidFill>
                  <a:schemeClr val="bg2">
                    <a:lumMod val="25000"/>
                  </a:schemeClr>
                </a:solidFill>
              </a:rPr>
              <a:t>to be tested</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57515" y="5177307"/>
            <a:ext cx="1760650" cy="1459606"/>
          </a:xfrm>
        </p:spPr>
      </p:pic>
      <p:sp>
        <p:nvSpPr>
          <p:cNvPr id="3" name="TextBox 2"/>
          <p:cNvSpPr txBox="1"/>
          <p:nvPr/>
        </p:nvSpPr>
        <p:spPr>
          <a:xfrm>
            <a:off x="1528550" y="2094306"/>
            <a:ext cx="8898340" cy="3000821"/>
          </a:xfrm>
          <a:prstGeom prst="rect">
            <a:avLst/>
          </a:prstGeom>
          <a:noFill/>
        </p:spPr>
        <p:txBody>
          <a:bodyPr wrap="square" rtlCol="0">
            <a:spAutoFit/>
          </a:bodyPr>
          <a:lstStyle/>
          <a:p>
            <a:pPr fontAlgn="base">
              <a:lnSpc>
                <a:spcPct val="150000"/>
              </a:lnSpc>
            </a:pPr>
            <a:r>
              <a:rPr lang="en-US" sz="2000" b="1" u="sng" dirty="0">
                <a:solidFill>
                  <a:schemeClr val="tx1">
                    <a:lumMod val="95000"/>
                    <a:lumOff val="5000"/>
                  </a:schemeClr>
                </a:solidFill>
                <a:effectLst>
                  <a:outerShdw blurRad="38100" dist="38100" dir="2700000" algn="tl">
                    <a:srgbClr val="000000">
                      <a:alpha val="43137"/>
                    </a:srgbClr>
                  </a:outerShdw>
                </a:effectLst>
              </a:rPr>
              <a:t>Marijuana Federally Illegal</a:t>
            </a:r>
            <a:br>
              <a:rPr lang="en-US" b="1" dirty="0">
                <a:solidFill>
                  <a:schemeClr val="accent1">
                    <a:lumMod val="75000"/>
                  </a:schemeClr>
                </a:solidFill>
              </a:rPr>
            </a:br>
            <a:r>
              <a:rPr lang="en-US" b="1" dirty="0">
                <a:solidFill>
                  <a:schemeClr val="accent1">
                    <a:lumMod val="75000"/>
                  </a:schemeClr>
                </a:solidFill>
              </a:rPr>
              <a:t>Medical Review Officers will </a:t>
            </a:r>
            <a:r>
              <a:rPr lang="en-US" b="1" u="sng" dirty="0">
                <a:solidFill>
                  <a:schemeClr val="accent1">
                    <a:lumMod val="75000"/>
                  </a:schemeClr>
                </a:solidFill>
              </a:rPr>
              <a:t>not</a:t>
            </a:r>
            <a:r>
              <a:rPr lang="en-US" b="1" dirty="0">
                <a:solidFill>
                  <a:schemeClr val="accent1">
                    <a:lumMod val="75000"/>
                  </a:schemeClr>
                </a:solidFill>
              </a:rPr>
              <a:t> verify a drug test as negative based upon information that a physician recommended that the employee use “medical marijuana.”</a:t>
            </a:r>
          </a:p>
          <a:p>
            <a:pPr fontAlgn="base">
              <a:lnSpc>
                <a:spcPct val="150000"/>
              </a:lnSpc>
            </a:pPr>
            <a:endParaRPr lang="en-US" sz="800" b="1" dirty="0">
              <a:solidFill>
                <a:schemeClr val="accent1">
                  <a:lumMod val="75000"/>
                </a:schemeClr>
              </a:solidFill>
            </a:endParaRPr>
          </a:p>
          <a:p>
            <a:pPr fontAlgn="base">
              <a:lnSpc>
                <a:spcPct val="150000"/>
              </a:lnSpc>
            </a:pPr>
            <a:r>
              <a:rPr lang="en-US" b="1" dirty="0">
                <a:solidFill>
                  <a:schemeClr val="accent1">
                    <a:lumMod val="75000"/>
                  </a:schemeClr>
                </a:solidFill>
              </a:rPr>
              <a:t>Marijuana remains a drug listed in Schedule I of the Controlled Substances Act.</a:t>
            </a:r>
          </a:p>
          <a:p>
            <a:pPr fontAlgn="base">
              <a:lnSpc>
                <a:spcPct val="150000"/>
              </a:lnSpc>
            </a:pPr>
            <a:endParaRPr lang="en-US" sz="800" b="1" dirty="0">
              <a:solidFill>
                <a:schemeClr val="accent1">
                  <a:lumMod val="75000"/>
                </a:schemeClr>
              </a:solidFill>
            </a:endParaRPr>
          </a:p>
          <a:p>
            <a:pPr fontAlgn="base">
              <a:lnSpc>
                <a:spcPct val="150000"/>
              </a:lnSpc>
            </a:pPr>
            <a:r>
              <a:rPr lang="en-US" b="1" dirty="0">
                <a:solidFill>
                  <a:schemeClr val="accent1">
                    <a:lumMod val="75000"/>
                  </a:schemeClr>
                </a:solidFill>
              </a:rPr>
              <a:t> It remains unacceptable for any safety‐sensitive employee subject to drug testing under the Company’s drug testing regulations to use marijuana.</a:t>
            </a:r>
          </a:p>
        </p:txBody>
      </p:sp>
      <p:sp>
        <p:nvSpPr>
          <p:cNvPr id="6" name="TextBox 5"/>
          <p:cNvSpPr txBox="1"/>
          <p:nvPr/>
        </p:nvSpPr>
        <p:spPr>
          <a:xfrm>
            <a:off x="2161094" y="5626541"/>
            <a:ext cx="7633252"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The federal language alone does not protect you </a:t>
            </a:r>
            <a:r>
              <a:rPr lang="is-IS" dirty="0"/>
              <a:t>… there must be specific parameters &amp; consequences listed pertaining to this language.</a:t>
            </a:r>
            <a:endParaRPr lang="en-US" dirty="0"/>
          </a:p>
        </p:txBody>
      </p:sp>
    </p:spTree>
    <p:extLst>
      <p:ext uri="{BB962C8B-B14F-4D97-AF65-F5344CB8AC3E}">
        <p14:creationId xmlns:p14="http://schemas.microsoft.com/office/powerpoint/2010/main" val="8734245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7602" y="4244454"/>
            <a:ext cx="5860608" cy="2290049"/>
          </a:xfrm>
          <a:prstGeom prst="rect">
            <a:avLst/>
          </a:prstGeom>
        </p:spPr>
      </p:pic>
      <p:sp>
        <p:nvSpPr>
          <p:cNvPr id="2" name="Title 1"/>
          <p:cNvSpPr>
            <a:spLocks noGrp="1"/>
          </p:cNvSpPr>
          <p:nvPr>
            <p:ph type="title"/>
          </p:nvPr>
        </p:nvSpPr>
        <p:spPr/>
        <p:txBody>
          <a:bodyPr/>
          <a:lstStyle/>
          <a:p>
            <a:pPr algn="ctr"/>
            <a:r>
              <a:rPr lang="en-US" b="1" dirty="0"/>
              <a:t>substances</a:t>
            </a:r>
            <a:r>
              <a:rPr lang="en-US" dirty="0"/>
              <a:t> </a:t>
            </a:r>
            <a:r>
              <a:rPr lang="en-US" dirty="0">
                <a:solidFill>
                  <a:schemeClr val="bg2">
                    <a:lumMod val="25000"/>
                  </a:schemeClr>
                </a:solidFill>
              </a:rPr>
              <a:t>to be tested</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57515" y="5177307"/>
            <a:ext cx="1760650" cy="1459606"/>
          </a:xfrm>
        </p:spPr>
      </p:pic>
      <p:sp>
        <p:nvSpPr>
          <p:cNvPr id="3" name="TextBox 2"/>
          <p:cNvSpPr txBox="1"/>
          <p:nvPr/>
        </p:nvSpPr>
        <p:spPr>
          <a:xfrm>
            <a:off x="1143000" y="2301475"/>
            <a:ext cx="9875520" cy="2185214"/>
          </a:xfrm>
          <a:prstGeom prst="rect">
            <a:avLst/>
          </a:prstGeom>
          <a:noFill/>
        </p:spPr>
        <p:txBody>
          <a:bodyPr wrap="square" rtlCol="0">
            <a:spAutoFit/>
          </a:bodyPr>
          <a:lstStyle/>
          <a:p>
            <a:r>
              <a:rPr lang="en-US" sz="2000" b="1" u="sng" dirty="0">
                <a:effectLst>
                  <a:outerShdw blurRad="38100" dist="38100" dir="2700000" algn="tl">
                    <a:srgbClr val="000000">
                      <a:alpha val="43137"/>
                    </a:srgbClr>
                  </a:outerShdw>
                </a:effectLst>
              </a:rPr>
              <a:t>Alcohol</a:t>
            </a:r>
          </a:p>
          <a:p>
            <a:endParaRPr lang="en-US" sz="800" u="sng" dirty="0">
              <a:effectLst>
                <a:outerShdw blurRad="38100" dist="38100" dir="2700000" algn="tl">
                  <a:srgbClr val="000000">
                    <a:alpha val="43137"/>
                  </a:srgbClr>
                </a:outerShdw>
              </a:effectLst>
            </a:endParaRPr>
          </a:p>
          <a:p>
            <a:r>
              <a:rPr lang="en-US" dirty="0"/>
              <a:t>The Company will test individuals for alcohol utilizing breath testing technologies. The Company reserves the right to utilize other testing technologies in accordance with applicable laws and when circumstances require an alternative. A blood alcohol content (BAC) level up to 0.019 will result in an employee being removed from performing safety-sensitive functions until the individual tests 0.00 BAC. A BAC of 0.02 or higher will be considered a positive result. (See the Consequences section of this policy for more information.)</a:t>
            </a:r>
          </a:p>
        </p:txBody>
      </p:sp>
    </p:spTree>
    <p:extLst>
      <p:ext uri="{BB962C8B-B14F-4D97-AF65-F5344CB8AC3E}">
        <p14:creationId xmlns:p14="http://schemas.microsoft.com/office/powerpoint/2010/main" val="11141317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violations</a:t>
            </a:r>
            <a:r>
              <a:rPr lang="en-US" dirty="0"/>
              <a:t>/</a:t>
            </a:r>
            <a:r>
              <a:rPr lang="en-US" dirty="0">
                <a:solidFill>
                  <a:schemeClr val="bg2">
                    <a:lumMod val="25000"/>
                  </a:schemeClr>
                </a:solidFill>
              </a:rPr>
              <a:t>consequences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57515" y="5177307"/>
            <a:ext cx="1760650" cy="1459606"/>
          </a:xfrm>
        </p:spPr>
      </p:pic>
      <p:sp>
        <p:nvSpPr>
          <p:cNvPr id="5" name="TextBox 4"/>
          <p:cNvSpPr txBox="1"/>
          <p:nvPr/>
        </p:nvSpPr>
        <p:spPr>
          <a:xfrm>
            <a:off x="464024" y="1802187"/>
            <a:ext cx="6469039" cy="452431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marL="285750" indent="-285750">
              <a:lnSpc>
                <a:spcPct val="150000"/>
              </a:lnSpc>
              <a:buFont typeface="Arial" panose="020B0604020202020204" pitchFamily="34" charset="0"/>
              <a:buChar char="•"/>
            </a:pPr>
            <a:r>
              <a:rPr lang="en-US" sz="2400" dirty="0">
                <a:solidFill>
                  <a:schemeClr val="tx1">
                    <a:lumMod val="95000"/>
                    <a:lumOff val="5000"/>
                  </a:schemeClr>
                </a:solidFill>
              </a:rPr>
              <a:t>what are the consequences of violating the policy?</a:t>
            </a:r>
          </a:p>
          <a:p>
            <a:pPr marL="285750" indent="-285750">
              <a:lnSpc>
                <a:spcPct val="150000"/>
              </a:lnSpc>
              <a:buFont typeface="Arial" panose="020B0604020202020204" pitchFamily="34" charset="0"/>
              <a:buChar char="•"/>
            </a:pPr>
            <a:r>
              <a:rPr lang="en-US" sz="2400" dirty="0">
                <a:solidFill>
                  <a:schemeClr val="tx1">
                    <a:lumMod val="95000"/>
                    <a:lumOff val="5000"/>
                  </a:schemeClr>
                </a:solidFill>
              </a:rPr>
              <a:t>what are the procedures for determining whether an employee has violated the policy?</a:t>
            </a:r>
          </a:p>
          <a:p>
            <a:pPr marL="285750" indent="-285750">
              <a:lnSpc>
                <a:spcPct val="150000"/>
              </a:lnSpc>
              <a:buFont typeface="Arial" panose="020B0604020202020204" pitchFamily="34" charset="0"/>
              <a:buChar char="•"/>
            </a:pPr>
            <a:r>
              <a:rPr lang="en-US" sz="2400" dirty="0">
                <a:solidFill>
                  <a:schemeClr val="tx1">
                    <a:lumMod val="95000"/>
                    <a:lumOff val="5000"/>
                  </a:schemeClr>
                </a:solidFill>
              </a:rPr>
              <a:t>what are the procedures for appealing a determination that an employee may have violated he policy?</a:t>
            </a:r>
          </a:p>
          <a:p>
            <a:pPr marL="285750" indent="-285750">
              <a:lnSpc>
                <a:spcPct val="150000"/>
              </a:lnSpc>
              <a:buFont typeface="Arial" panose="020B0604020202020204" pitchFamily="34" charset="0"/>
              <a:buChar char="•"/>
            </a:pPr>
            <a:r>
              <a:rPr lang="en-US" sz="2400" dirty="0">
                <a:solidFill>
                  <a:schemeClr val="tx1">
                    <a:lumMod val="95000"/>
                    <a:lumOff val="5000"/>
                  </a:schemeClr>
                </a:solidFill>
              </a:rPr>
              <a:t>2</a:t>
            </a:r>
            <a:r>
              <a:rPr lang="en-US" sz="2400" baseline="30000" dirty="0">
                <a:solidFill>
                  <a:schemeClr val="tx1">
                    <a:lumMod val="95000"/>
                    <a:lumOff val="5000"/>
                  </a:schemeClr>
                </a:solidFill>
              </a:rPr>
              <a:t>nd</a:t>
            </a:r>
            <a:r>
              <a:rPr lang="en-US" sz="2400" dirty="0">
                <a:solidFill>
                  <a:schemeClr val="tx1">
                    <a:lumMod val="95000"/>
                    <a:lumOff val="5000"/>
                  </a:schemeClr>
                </a:solidFill>
              </a:rPr>
              <a:t> chances? zero tolerance? suspensions?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7614" y="1802187"/>
            <a:ext cx="4399658" cy="3097359"/>
          </a:xfrm>
          <a:prstGeom prst="rect">
            <a:avLst/>
          </a:prstGeom>
          <a:effectLst>
            <a:softEdge rad="127000"/>
          </a:effectLst>
        </p:spPr>
      </p:pic>
    </p:spTree>
    <p:extLst>
      <p:ext uri="{BB962C8B-B14F-4D97-AF65-F5344CB8AC3E}">
        <p14:creationId xmlns:p14="http://schemas.microsoft.com/office/powerpoint/2010/main" val="10143118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312550" cy="2861504"/>
          </a:xfrm>
          <a:prstGeom prst="rect">
            <a:avLst/>
          </a:prstGeom>
          <a:effectLst>
            <a:softEdge rad="317500"/>
          </a:effectLst>
        </p:spPr>
      </p:pic>
      <p:sp>
        <p:nvSpPr>
          <p:cNvPr id="2" name="Title 1"/>
          <p:cNvSpPr>
            <a:spLocks noGrp="1"/>
          </p:cNvSpPr>
          <p:nvPr>
            <p:ph type="title"/>
          </p:nvPr>
        </p:nvSpPr>
        <p:spPr/>
        <p:txBody>
          <a:bodyPr/>
          <a:lstStyle/>
          <a:p>
            <a:pPr algn="ctr"/>
            <a:r>
              <a:rPr lang="en-US" b="1" dirty="0"/>
              <a:t>violations</a:t>
            </a:r>
            <a:r>
              <a:rPr lang="en-US" dirty="0"/>
              <a:t>/</a:t>
            </a:r>
            <a:r>
              <a:rPr lang="en-US" dirty="0">
                <a:solidFill>
                  <a:schemeClr val="bg2">
                    <a:lumMod val="25000"/>
                  </a:schemeClr>
                </a:solidFill>
              </a:rPr>
              <a:t>consequences</a:t>
            </a:r>
          </a:p>
        </p:txBody>
      </p:sp>
      <p:sp>
        <p:nvSpPr>
          <p:cNvPr id="3" name="TextBox 2"/>
          <p:cNvSpPr txBox="1"/>
          <p:nvPr/>
        </p:nvSpPr>
        <p:spPr>
          <a:xfrm>
            <a:off x="1446661" y="2256422"/>
            <a:ext cx="8947331" cy="3816429"/>
          </a:xfrm>
          <a:prstGeom prst="rect">
            <a:avLst/>
          </a:prstGeom>
          <a:solidFill>
            <a:srgbClr val="FF6699"/>
          </a:solidFill>
        </p:spPr>
        <p:style>
          <a:lnRef idx="1">
            <a:schemeClr val="accent5"/>
          </a:lnRef>
          <a:fillRef idx="3">
            <a:schemeClr val="accent5"/>
          </a:fillRef>
          <a:effectRef idx="2">
            <a:schemeClr val="accent5"/>
          </a:effectRef>
          <a:fontRef idx="minor">
            <a:schemeClr val="lt1"/>
          </a:fontRef>
        </p:style>
        <p:txBody>
          <a:bodyPr wrap="square" rtlCol="0" anchor="ctr">
            <a:spAutoFit/>
          </a:bodyPr>
          <a:lstStyle/>
          <a:p>
            <a:r>
              <a:rPr lang="en-US" dirty="0">
                <a:solidFill>
                  <a:schemeClr val="tx1">
                    <a:lumMod val="95000"/>
                    <a:lumOff val="5000"/>
                  </a:schemeClr>
                </a:solidFill>
              </a:rPr>
              <a:t>Employees who violate any of the conditions of this policy will be subject to adverse employment action up to and including termination at the Company's sole discretion.  Employees should understand that certain policy violations such as the use of alcohol (including possession of an open container) unless otherwise approved or any illegal drug activities (including the possession, sale, or use of illegal drugs) on Company premises or on Company time may result in immediate termination. Individuals who refuse to cooperate with the Company’s policy in any way will be subject to immediate termination.</a:t>
            </a:r>
          </a:p>
          <a:p>
            <a:endParaRPr lang="en-US" sz="800" dirty="0">
              <a:solidFill>
                <a:schemeClr val="tx1">
                  <a:lumMod val="95000"/>
                  <a:lumOff val="5000"/>
                </a:schemeClr>
              </a:solidFill>
            </a:endParaRPr>
          </a:p>
          <a:p>
            <a:r>
              <a:rPr lang="en-US" dirty="0">
                <a:solidFill>
                  <a:schemeClr val="tx1">
                    <a:lumMod val="95000"/>
                    <a:lumOff val="5000"/>
                  </a:schemeClr>
                </a:solidFill>
              </a:rPr>
              <a:t>Individuals who test positive for illicit drugs, including marijuana, will be terminated. Individuals who test positive for marijuana and possess a valid medical marijuana card will not be terminated but may be removed from performing certain safety sensitive tasks at the discretion of management. All individuals using medical marijuana, or any other prescription drugs that can cause impairment as stated on the label, may not be under the influence while at work.  </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57515" y="5177307"/>
            <a:ext cx="1760650" cy="1459606"/>
          </a:xfrm>
        </p:spPr>
      </p:pic>
    </p:spTree>
    <p:extLst>
      <p:ext uri="{BB962C8B-B14F-4D97-AF65-F5344CB8AC3E}">
        <p14:creationId xmlns:p14="http://schemas.microsoft.com/office/powerpoint/2010/main" val="953847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312550" cy="2861504"/>
          </a:xfrm>
          <a:prstGeom prst="rect">
            <a:avLst/>
          </a:prstGeom>
          <a:effectLst>
            <a:softEdge rad="317500"/>
          </a:effectLst>
        </p:spPr>
      </p:pic>
      <p:sp>
        <p:nvSpPr>
          <p:cNvPr id="2" name="Title 1"/>
          <p:cNvSpPr>
            <a:spLocks noGrp="1"/>
          </p:cNvSpPr>
          <p:nvPr>
            <p:ph type="title"/>
          </p:nvPr>
        </p:nvSpPr>
        <p:spPr/>
        <p:txBody>
          <a:bodyPr/>
          <a:lstStyle/>
          <a:p>
            <a:pPr algn="ctr"/>
            <a:r>
              <a:rPr lang="en-US" b="1" dirty="0"/>
              <a:t>violations</a:t>
            </a:r>
            <a:r>
              <a:rPr lang="en-US" dirty="0"/>
              <a:t>/</a:t>
            </a:r>
            <a:r>
              <a:rPr lang="en-US" dirty="0">
                <a:solidFill>
                  <a:schemeClr val="bg2">
                    <a:lumMod val="25000"/>
                  </a:schemeClr>
                </a:solidFill>
              </a:rPr>
              <a:t>consequences</a:t>
            </a:r>
          </a:p>
        </p:txBody>
      </p:sp>
      <p:sp>
        <p:nvSpPr>
          <p:cNvPr id="3" name="TextBox 2"/>
          <p:cNvSpPr txBox="1"/>
          <p:nvPr/>
        </p:nvSpPr>
        <p:spPr>
          <a:xfrm>
            <a:off x="587536" y="2442184"/>
            <a:ext cx="10917527" cy="3754874"/>
          </a:xfrm>
          <a:prstGeom prst="rect">
            <a:avLst/>
          </a:prstGeom>
          <a:solidFill>
            <a:srgbClr val="FF6699"/>
          </a:solidFill>
          <a:ln>
            <a:solidFill>
              <a:srgbClr val="FF6699"/>
            </a:solidFill>
          </a:ln>
        </p:spPr>
        <p:txBody>
          <a:bodyPr wrap="square" rtlCol="0" anchor="ctr">
            <a:spAutoFit/>
          </a:bodyPr>
          <a:lstStyle/>
          <a:p>
            <a:r>
              <a:rPr lang="en-US" b="1" dirty="0"/>
              <a:t>Applicant Positives</a:t>
            </a:r>
            <a:r>
              <a:rPr lang="en-US" dirty="0"/>
              <a:t>—Job applicants who test positive will not be hired.  </a:t>
            </a:r>
          </a:p>
          <a:p>
            <a:endParaRPr lang="en-US" sz="800" dirty="0"/>
          </a:p>
          <a:p>
            <a:r>
              <a:rPr lang="en-US" b="1" dirty="0"/>
              <a:t>First-time Positives</a:t>
            </a:r>
            <a:r>
              <a:rPr lang="en-US" dirty="0"/>
              <a:t>—Individuals who test positive for drugs in violation of this policy will be terminated.</a:t>
            </a:r>
          </a:p>
          <a:p>
            <a:endParaRPr lang="en-US" sz="800" dirty="0"/>
          </a:p>
          <a:p>
            <a:r>
              <a:rPr lang="en-US" b="1" dirty="0"/>
              <a:t>Refusal to Cooperate</a:t>
            </a:r>
            <a:r>
              <a:rPr lang="en-US" dirty="0"/>
              <a:t>—</a:t>
            </a:r>
            <a:r>
              <a:rPr lang="en-US" i="1" dirty="0"/>
              <a:t> </a:t>
            </a:r>
            <a:r>
              <a:rPr lang="en-US" dirty="0"/>
              <a:t>Refusal by an employee or prospective employee to provide a sample will result in termination of employment for the employee and the rescinding of a conditional job offer to an applicant. </a:t>
            </a:r>
          </a:p>
          <a:p>
            <a:endParaRPr lang="en-US" sz="800" dirty="0"/>
          </a:p>
          <a:p>
            <a:r>
              <a:rPr lang="en-US" b="1" dirty="0"/>
              <a:t>Tampering and/or Adulteration</a:t>
            </a:r>
            <a:r>
              <a:rPr lang="en-US" dirty="0"/>
              <a:t>—Individuals attempting to alter a drug/alcohol test result or test sample by means of tampering with, adulterating, switching, or dilution will be treated as a positive test result.  </a:t>
            </a:r>
          </a:p>
          <a:p>
            <a:endParaRPr lang="en-US" sz="800" dirty="0"/>
          </a:p>
          <a:p>
            <a:r>
              <a:rPr lang="en-US" b="1" dirty="0"/>
              <a:t>Suspensions</a:t>
            </a:r>
            <a:r>
              <a:rPr lang="en-US" dirty="0"/>
              <a:t>—Employees involved in a post-accident or reasonable suspicion drug/alcohol test will be removed from their positions and suspended until the Company receives the test results. Negative results will be reinstated &amp; paid for time missed during the suspension.</a:t>
            </a:r>
          </a:p>
          <a:p>
            <a:endParaRPr lang="en-US" sz="800" dirty="0"/>
          </a:p>
          <a:p>
            <a:r>
              <a:rPr lang="en-US" b="1" dirty="0"/>
              <a:t>Verified Positive Results</a:t>
            </a:r>
            <a:r>
              <a:rPr lang="en-US" dirty="0"/>
              <a:t> – Individual will be subject to adverse employment action up to and including termination.</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57515" y="5177307"/>
            <a:ext cx="1760650" cy="1459606"/>
          </a:xfrm>
        </p:spPr>
      </p:pic>
    </p:spTree>
    <p:extLst>
      <p:ext uri="{BB962C8B-B14F-4D97-AF65-F5344CB8AC3E}">
        <p14:creationId xmlns:p14="http://schemas.microsoft.com/office/powerpoint/2010/main" val="18771327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EAP</a:t>
            </a:r>
            <a:r>
              <a:rPr lang="en-US" dirty="0"/>
              <a:t>/</a:t>
            </a:r>
            <a:r>
              <a:rPr lang="en-US" dirty="0">
                <a:solidFill>
                  <a:schemeClr val="bg2">
                    <a:lumMod val="25000"/>
                  </a:schemeClr>
                </a:solidFill>
              </a:rPr>
              <a:t>SAP</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57515" y="5177307"/>
            <a:ext cx="1760650" cy="1459606"/>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124" y="1815835"/>
            <a:ext cx="5778869" cy="4625908"/>
          </a:xfrm>
          <a:prstGeom prst="rect">
            <a:avLst/>
          </a:prstGeom>
          <a:effectLst>
            <a:softEdge rad="317500"/>
          </a:effectLst>
        </p:spPr>
      </p:pic>
      <p:sp>
        <p:nvSpPr>
          <p:cNvPr id="6" name="TextBox 5"/>
          <p:cNvSpPr txBox="1"/>
          <p:nvPr/>
        </p:nvSpPr>
        <p:spPr>
          <a:xfrm>
            <a:off x="2598861" y="1565850"/>
            <a:ext cx="7458917" cy="400110"/>
          </a:xfrm>
          <a:prstGeom prst="rect">
            <a:avLst/>
          </a:prstGeom>
          <a:noFill/>
        </p:spPr>
        <p:txBody>
          <a:bodyPr wrap="square" rtlCol="0">
            <a:spAutoFit/>
          </a:bodyPr>
          <a:lstStyle/>
          <a:p>
            <a:r>
              <a:rPr lang="en-US" sz="2000" b="1" dirty="0">
                <a:solidFill>
                  <a:schemeClr val="accent3">
                    <a:lumMod val="75000"/>
                  </a:schemeClr>
                </a:solidFill>
              </a:rPr>
              <a:t>what resources will you provide for those who violate the policy?</a:t>
            </a:r>
          </a:p>
        </p:txBody>
      </p:sp>
      <p:sp>
        <p:nvSpPr>
          <p:cNvPr id="3" name="TextBox 2"/>
          <p:cNvSpPr txBox="1"/>
          <p:nvPr/>
        </p:nvSpPr>
        <p:spPr>
          <a:xfrm>
            <a:off x="4980032" y="1965960"/>
            <a:ext cx="5821622" cy="3831818"/>
          </a:xfrm>
          <a:prstGeom prst="rect">
            <a:avLst/>
          </a:prstGeom>
          <a:noFill/>
        </p:spPr>
        <p:txBody>
          <a:bodyPr wrap="square" rtlCol="0">
            <a:spAutoFit/>
          </a:bodyPr>
          <a:lstStyle/>
          <a:p>
            <a:pPr marL="285750" indent="-285750" fontAlgn="base">
              <a:lnSpc>
                <a:spcPct val="150000"/>
              </a:lnSpc>
              <a:buFont typeface="Arial" panose="020B0604020202020204" pitchFamily="34" charset="0"/>
              <a:buChar char="•"/>
            </a:pPr>
            <a:r>
              <a:rPr lang="en-US" dirty="0"/>
              <a:t>explain how to get help</a:t>
            </a:r>
          </a:p>
          <a:p>
            <a:pPr marL="285750" indent="-285750" fontAlgn="base">
              <a:lnSpc>
                <a:spcPct val="150000"/>
              </a:lnSpc>
              <a:buFont typeface="Arial" panose="020B0604020202020204" pitchFamily="34" charset="0"/>
              <a:buChar char="•"/>
            </a:pPr>
            <a:r>
              <a:rPr lang="en-US" dirty="0"/>
              <a:t>include information on any existing employee assistance program(s)</a:t>
            </a:r>
          </a:p>
          <a:p>
            <a:pPr marL="285750" indent="-285750" fontAlgn="base">
              <a:lnSpc>
                <a:spcPct val="150000"/>
              </a:lnSpc>
              <a:buFont typeface="Arial" panose="020B0604020202020204" pitchFamily="34" charset="0"/>
              <a:buChar char="•"/>
            </a:pPr>
            <a:r>
              <a:rPr lang="en-US" dirty="0"/>
              <a:t>describe the benefits offered by any existing health insurance plan</a:t>
            </a:r>
          </a:p>
          <a:p>
            <a:pPr marL="285750" indent="-285750" fontAlgn="base">
              <a:lnSpc>
                <a:spcPct val="150000"/>
              </a:lnSpc>
              <a:buFont typeface="Arial" panose="020B0604020202020204" pitchFamily="34" charset="0"/>
              <a:buChar char="•"/>
            </a:pPr>
            <a:r>
              <a:rPr lang="en-US" dirty="0"/>
              <a:t>identify local resources that may be available</a:t>
            </a:r>
          </a:p>
          <a:p>
            <a:pPr marL="742950" lvl="1" indent="-285750" fontAlgn="base">
              <a:lnSpc>
                <a:spcPct val="150000"/>
              </a:lnSpc>
              <a:buFont typeface="Arial" panose="020B0604020202020204" pitchFamily="34" charset="0"/>
              <a:buChar char="•"/>
            </a:pPr>
            <a:r>
              <a:rPr lang="en-US" dirty="0"/>
              <a:t>supply a list of treatment providers, substance abuse professionals, AA meetings, NA meetings, any local resources that may be helpful</a:t>
            </a:r>
          </a:p>
        </p:txBody>
      </p:sp>
    </p:spTree>
    <p:extLst>
      <p:ext uri="{BB962C8B-B14F-4D97-AF65-F5344CB8AC3E}">
        <p14:creationId xmlns:p14="http://schemas.microsoft.com/office/powerpoint/2010/main" val="34160490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EAP</a:t>
            </a:r>
            <a:r>
              <a:rPr lang="en-US" dirty="0"/>
              <a:t>/</a:t>
            </a:r>
            <a:r>
              <a:rPr lang="en-US" dirty="0">
                <a:solidFill>
                  <a:schemeClr val="bg2">
                    <a:lumMod val="25000"/>
                  </a:schemeClr>
                </a:solidFill>
              </a:rPr>
              <a:t>SAP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124" y="1815835"/>
            <a:ext cx="5778869" cy="4625908"/>
          </a:xfrm>
          <a:prstGeom prst="rect">
            <a:avLst/>
          </a:prstGeom>
          <a:effectLst>
            <a:softEdge rad="317500"/>
          </a:effectLst>
        </p:spPr>
      </p:pic>
      <p:sp>
        <p:nvSpPr>
          <p:cNvPr id="3" name="TextBox 2"/>
          <p:cNvSpPr txBox="1"/>
          <p:nvPr/>
        </p:nvSpPr>
        <p:spPr>
          <a:xfrm>
            <a:off x="5212044" y="1815835"/>
            <a:ext cx="6443144" cy="3779758"/>
          </a:xfrm>
          <a:prstGeom prst="roundRect">
            <a:avLst/>
          </a:prstGeom>
          <a:ln w="38100"/>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dirty="0"/>
              <a:t>The Company does not maintain an Employee Assistance Program (EAP) but will provide a list of resources.  Employees are responsible for all costs associated with substance abuse counseling, treatment or rehabilitation.</a:t>
            </a:r>
          </a:p>
          <a:p>
            <a:r>
              <a:rPr lang="en-US" dirty="0"/>
              <a:t> </a:t>
            </a:r>
          </a:p>
          <a:p>
            <a:r>
              <a:rPr lang="en-US" dirty="0"/>
              <a:t>Employees will not be discharged, disciplined or discriminated against for voluntarily seeking treatment for a drug/alcohol related problem if that individual has not previously tested positive for drugs or alcohol in violation of the Company’s policy, entered an employee assistance program for substance abuse-related issues, or entered an alcohol and drug rehabilitation program.</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57515" y="5177307"/>
            <a:ext cx="1760650" cy="1459606"/>
          </a:xfrm>
        </p:spPr>
      </p:pic>
    </p:spTree>
    <p:extLst>
      <p:ext uri="{BB962C8B-B14F-4D97-AF65-F5344CB8AC3E}">
        <p14:creationId xmlns:p14="http://schemas.microsoft.com/office/powerpoint/2010/main" val="24103108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ADA</a:t>
            </a:r>
            <a:r>
              <a:rPr lang="en-US" dirty="0"/>
              <a:t> </a:t>
            </a:r>
            <a:r>
              <a:rPr lang="en-US" dirty="0">
                <a:solidFill>
                  <a:schemeClr val="tx1"/>
                </a:solidFill>
              </a:rPr>
              <a:t>considerations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57515" y="5177307"/>
            <a:ext cx="1760650" cy="1459606"/>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06" y="3819525"/>
            <a:ext cx="2857500" cy="3038475"/>
          </a:xfrm>
          <a:prstGeom prst="rect">
            <a:avLst/>
          </a:prstGeom>
          <a:effectLst>
            <a:softEdge rad="317500"/>
          </a:effectLst>
        </p:spPr>
      </p:pic>
      <p:sp>
        <p:nvSpPr>
          <p:cNvPr id="3" name="TextBox 2"/>
          <p:cNvSpPr txBox="1"/>
          <p:nvPr/>
        </p:nvSpPr>
        <p:spPr>
          <a:xfrm>
            <a:off x="2679865" y="1715066"/>
            <a:ext cx="7738280" cy="4247317"/>
          </a:xfrm>
          <a:prstGeom prst="rect">
            <a:avLst/>
          </a:prstGeom>
          <a:noFill/>
        </p:spPr>
        <p:txBody>
          <a:bodyPr wrap="square" rtlCol="0">
            <a:spAutoFit/>
          </a:bodyPr>
          <a:lstStyle/>
          <a:p>
            <a:r>
              <a:rPr lang="en-US" dirty="0"/>
              <a:t>In accordance with the Americans with Disabilities Act, the Company does not discriminate against any qualified individuals with a disability who are not currently using illegal drugs and who have either successfully completed rehabilitation or who may be currently participating in a supervised rehabilitation program and are no longer using illegal drugs.  Nothing contained in this policy shall be construed to, or be applied in such a way that its application will, result in discrimination against any individual with a disability or handicap as those terms are defined by the Americans with Disabilities Act.</a:t>
            </a:r>
          </a:p>
          <a:p>
            <a:r>
              <a:rPr lang="en-US" dirty="0"/>
              <a:t> </a:t>
            </a:r>
          </a:p>
          <a:p>
            <a:r>
              <a:rPr lang="en-US" dirty="0"/>
              <a:t>A current disability of any kind, however, does not entitle an employee and/or job applicant to violate any provisions of this policy.</a:t>
            </a:r>
          </a:p>
          <a:p>
            <a:endParaRPr lang="en-US" dirty="0"/>
          </a:p>
          <a:p>
            <a:r>
              <a:rPr lang="en-US" b="1" dirty="0"/>
              <a:t>**MRO – may provide a Fit For Duty exam in cases of behavior that could affect safety</a:t>
            </a:r>
          </a:p>
        </p:txBody>
      </p:sp>
    </p:spTree>
    <p:extLst>
      <p:ext uri="{BB962C8B-B14F-4D97-AF65-F5344CB8AC3E}">
        <p14:creationId xmlns:p14="http://schemas.microsoft.com/office/powerpoint/2010/main" val="21773763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2042" y="0"/>
            <a:ext cx="6667500" cy="4438650"/>
          </a:xfrm>
          <a:prstGeom prst="rect">
            <a:avLst/>
          </a:prstGeom>
          <a:effectLst>
            <a:softEdge rad="317500"/>
          </a:effectLst>
        </p:spPr>
      </p:pic>
      <p:sp>
        <p:nvSpPr>
          <p:cNvPr id="2" name="Title 1"/>
          <p:cNvSpPr>
            <a:spLocks noGrp="1"/>
          </p:cNvSpPr>
          <p:nvPr>
            <p:ph type="title"/>
          </p:nvPr>
        </p:nvSpPr>
        <p:spPr/>
        <p:txBody>
          <a:bodyPr/>
          <a:lstStyle/>
          <a:p>
            <a:pPr algn="ctr"/>
            <a:r>
              <a:rPr lang="en-US" b="1" dirty="0"/>
              <a:t>other </a:t>
            </a:r>
            <a:r>
              <a:rPr lang="en-US" dirty="0">
                <a:solidFill>
                  <a:schemeClr val="tx1"/>
                </a:solidFill>
              </a:rPr>
              <a:t>items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57515" y="5177307"/>
            <a:ext cx="1760650" cy="1459606"/>
          </a:xfrm>
        </p:spPr>
      </p:pic>
      <p:sp>
        <p:nvSpPr>
          <p:cNvPr id="3" name="TextBox 2"/>
          <p:cNvSpPr txBox="1"/>
          <p:nvPr/>
        </p:nvSpPr>
        <p:spPr>
          <a:xfrm>
            <a:off x="1279479" y="2396846"/>
            <a:ext cx="4971196" cy="2523768"/>
          </a:xfrm>
          <a:prstGeom prst="rect">
            <a:avLst/>
          </a:prstGeom>
          <a:noFill/>
        </p:spPr>
        <p:txBody>
          <a:bodyPr wrap="square" rtlCol="0" anchor="ctr">
            <a:spAutoFit/>
          </a:bodyPr>
          <a:lstStyle/>
          <a:p>
            <a:pPr marL="285750" indent="-285750">
              <a:buFont typeface="Arial" panose="020B0604020202020204" pitchFamily="34" charset="0"/>
              <a:buChar char="•"/>
            </a:pPr>
            <a:r>
              <a:rPr lang="en-US" sz="2800" dirty="0"/>
              <a:t>confidentiality</a:t>
            </a:r>
          </a:p>
          <a:p>
            <a:pPr marL="285750" indent="-285750">
              <a:buFont typeface="Arial" panose="020B0604020202020204" pitchFamily="34" charset="0"/>
              <a:buChar char="•"/>
            </a:pPr>
            <a:r>
              <a:rPr lang="en-US" sz="2800" dirty="0"/>
              <a:t>reservation of rights</a:t>
            </a:r>
          </a:p>
          <a:p>
            <a:pPr marL="285750" indent="-285750">
              <a:buFont typeface="Arial" panose="020B0604020202020204" pitchFamily="34" charset="0"/>
              <a:buChar char="•"/>
            </a:pPr>
            <a:r>
              <a:rPr lang="en-US" sz="2800" dirty="0"/>
              <a:t>definitions of terms</a:t>
            </a:r>
          </a:p>
          <a:p>
            <a:pPr marL="285750" indent="-285750">
              <a:buFont typeface="Arial" panose="020B0604020202020204" pitchFamily="34" charset="0"/>
              <a:buChar char="•"/>
            </a:pPr>
            <a:r>
              <a:rPr lang="en-US" sz="2800" dirty="0"/>
              <a:t>acknowledgement/consent</a:t>
            </a:r>
          </a:p>
          <a:p>
            <a:pPr marL="285750" indent="-285750">
              <a:buFont typeface="Arial" panose="020B0604020202020204" pitchFamily="34" charset="0"/>
              <a:buChar char="•"/>
            </a:pPr>
            <a:r>
              <a:rPr lang="en-US" sz="2800" dirty="0"/>
              <a:t>reasonable cause checklist</a:t>
            </a:r>
          </a:p>
          <a:p>
            <a:endParaRPr lang="en-US" dirty="0"/>
          </a:p>
        </p:txBody>
      </p:sp>
    </p:spTree>
    <p:extLst>
      <p:ext uri="{BB962C8B-B14F-4D97-AF65-F5344CB8AC3E}">
        <p14:creationId xmlns:p14="http://schemas.microsoft.com/office/powerpoint/2010/main" val="2340589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cap="none" dirty="0">
                <a:solidFill>
                  <a:schemeClr val="tx1"/>
                </a:solidFill>
              </a:rPr>
              <a:t>best practices</a:t>
            </a:r>
          </a:p>
        </p:txBody>
      </p:sp>
      <p:sp>
        <p:nvSpPr>
          <p:cNvPr id="5" name="Text Placeholder 4"/>
          <p:cNvSpPr>
            <a:spLocks noGrp="1"/>
          </p:cNvSpPr>
          <p:nvPr>
            <p:ph type="body" idx="1"/>
          </p:nvPr>
        </p:nvSpPr>
        <p:spPr/>
        <p:txBody>
          <a:bodyPr/>
          <a:lstStyle/>
          <a:p>
            <a:r>
              <a:rPr lang="en-US" dirty="0"/>
              <a:t>good to know</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1498" y="157660"/>
            <a:ext cx="4162567" cy="3117907"/>
          </a:xfrm>
          <a:prstGeom prst="rect">
            <a:avLst/>
          </a:prstGeom>
          <a:effectLst>
            <a:softEdge rad="127000"/>
          </a:effectLst>
        </p:spPr>
      </p:pic>
      <p:pic>
        <p:nvPicPr>
          <p:cNvPr id="7"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5014" y="4706636"/>
            <a:ext cx="2325720" cy="1928058"/>
          </a:xfrm>
          <a:prstGeom prst="rect">
            <a:avLst/>
          </a:prstGeom>
        </p:spPr>
      </p:pic>
    </p:spTree>
    <p:extLst>
      <p:ext uri="{BB962C8B-B14F-4D97-AF65-F5344CB8AC3E}">
        <p14:creationId xmlns:p14="http://schemas.microsoft.com/office/powerpoint/2010/main" val="12299007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0431463" y="5176838"/>
            <a:ext cx="1760537" cy="1460500"/>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230" y="586854"/>
            <a:ext cx="10058400" cy="5657850"/>
          </a:xfrm>
          <a:prstGeom prst="rect">
            <a:avLst/>
          </a:prstGeom>
          <a:effectLst>
            <a:softEdge rad="635000"/>
          </a:effectLst>
        </p:spPr>
      </p:pic>
    </p:spTree>
    <p:extLst>
      <p:ext uri="{BB962C8B-B14F-4D97-AF65-F5344CB8AC3E}">
        <p14:creationId xmlns:p14="http://schemas.microsoft.com/office/powerpoint/2010/main" val="20143413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Workplace </a:t>
            </a:r>
            <a:br>
              <a:rPr lang="en-US" dirty="0"/>
            </a:br>
            <a:r>
              <a:rPr lang="en-US" dirty="0"/>
              <a:t>drug &amp; alcohol</a:t>
            </a:r>
            <a:br>
              <a:rPr lang="en-US" dirty="0"/>
            </a:br>
            <a:r>
              <a:rPr lang="en-US" dirty="0"/>
              <a:t>Policy Workshop</a:t>
            </a:r>
          </a:p>
        </p:txBody>
      </p:sp>
      <p:sp>
        <p:nvSpPr>
          <p:cNvPr id="3" name="Subtitle 2"/>
          <p:cNvSpPr>
            <a:spLocks noGrp="1"/>
          </p:cNvSpPr>
          <p:nvPr>
            <p:ph type="subTitle" idx="1"/>
          </p:nvPr>
        </p:nvSpPr>
        <p:spPr/>
        <p:txBody>
          <a:bodyPr/>
          <a:lstStyle/>
          <a:p>
            <a:r>
              <a:rPr lang="en-US" b="1" dirty="0"/>
              <a:t>Jo McGuire, C-DERT, CPCT</a:t>
            </a:r>
          </a:p>
          <a:p>
            <a:r>
              <a:rPr lang="en-US" dirty="0">
                <a:hlinkClick r:id="rId2"/>
              </a:rPr>
              <a:t>jo@jomcguire.org</a:t>
            </a:r>
            <a:endParaRPr lang="en-US" dirty="0"/>
          </a:p>
          <a:p>
            <a:endParaRPr lang="en-US" dirty="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8236682" y="3869634"/>
            <a:ext cx="3346323" cy="277415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608" y="3991733"/>
            <a:ext cx="3981732" cy="2654488"/>
          </a:xfrm>
          <a:prstGeom prst="rect">
            <a:avLst/>
          </a:prstGeom>
          <a:effectLst>
            <a:softEdge rad="317500"/>
          </a:effectLst>
        </p:spPr>
      </p:pic>
    </p:spTree>
    <p:extLst>
      <p:ext uri="{BB962C8B-B14F-4D97-AF65-F5344CB8AC3E}">
        <p14:creationId xmlns:p14="http://schemas.microsoft.com/office/powerpoint/2010/main" val="30322387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9874" y="378692"/>
            <a:ext cx="2561251" cy="2569224"/>
          </a:xfrm>
          <a:prstGeom prst="rect">
            <a:avLst/>
          </a:prstGeom>
        </p:spPr>
      </p:pic>
      <p:sp>
        <p:nvSpPr>
          <p:cNvPr id="2" name="Title 1"/>
          <p:cNvSpPr>
            <a:spLocks noGrp="1"/>
          </p:cNvSpPr>
          <p:nvPr>
            <p:ph type="title"/>
          </p:nvPr>
        </p:nvSpPr>
        <p:spPr/>
        <p:txBody>
          <a:bodyPr/>
          <a:lstStyle/>
          <a:p>
            <a:pPr algn="ctr"/>
            <a:r>
              <a:rPr lang="en-US" b="1" dirty="0"/>
              <a:t>a word about </a:t>
            </a:r>
            <a:r>
              <a:rPr lang="en-US" dirty="0">
                <a:solidFill>
                  <a:schemeClr val="bg2">
                    <a:lumMod val="25000"/>
                  </a:schemeClr>
                </a:solidFill>
              </a:rPr>
              <a:t>D.O.T.</a:t>
            </a:r>
          </a:p>
        </p:txBody>
      </p:sp>
      <p:sp>
        <p:nvSpPr>
          <p:cNvPr id="3" name="Content Placeholder 2"/>
          <p:cNvSpPr>
            <a:spLocks noGrp="1"/>
          </p:cNvSpPr>
          <p:nvPr>
            <p:ph idx="1"/>
          </p:nvPr>
        </p:nvSpPr>
        <p:spPr>
          <a:xfrm>
            <a:off x="1295192" y="1868510"/>
            <a:ext cx="9130352" cy="4038600"/>
          </a:xfrm>
        </p:spPr>
        <p:txBody>
          <a:bodyPr>
            <a:normAutofit/>
          </a:bodyPr>
          <a:lstStyle/>
          <a:p>
            <a:pPr marL="45720" indent="0" algn="ctr">
              <a:buNone/>
            </a:pPr>
            <a:r>
              <a:rPr lang="en-US" b="1" dirty="0">
                <a:solidFill>
                  <a:schemeClr val="accent3">
                    <a:lumMod val="75000"/>
                  </a:schemeClr>
                </a:solidFill>
              </a:rPr>
              <a:t>U.S. Department of Transportation C.F.R. 49 Part 40</a:t>
            </a:r>
          </a:p>
          <a:p>
            <a:pPr marL="45720" indent="0" algn="ctr">
              <a:buNone/>
            </a:pPr>
            <a:endParaRPr lang="en-US" sz="800" b="1" dirty="0">
              <a:solidFill>
                <a:schemeClr val="accent3">
                  <a:lumMod val="75000"/>
                </a:schemeClr>
              </a:solidFill>
            </a:endParaRPr>
          </a:p>
          <a:p>
            <a:pPr marL="45720" indent="0" algn="ctr">
              <a:buNone/>
            </a:pPr>
            <a:endParaRPr lang="en-US" sz="800" b="1" dirty="0">
              <a:solidFill>
                <a:schemeClr val="accent3">
                  <a:lumMod val="75000"/>
                </a:schemeClr>
              </a:solidFill>
            </a:endParaRPr>
          </a:p>
          <a:p>
            <a:pPr marL="45720" indent="0" algn="ctr">
              <a:spcBef>
                <a:spcPts val="200"/>
              </a:spcBef>
              <a:buNone/>
            </a:pPr>
            <a:r>
              <a:rPr lang="en-US" sz="2800" b="1" dirty="0">
                <a:solidFill>
                  <a:schemeClr val="tx1">
                    <a:lumMod val="95000"/>
                    <a:lumOff val="5000"/>
                  </a:schemeClr>
                </a:solidFill>
              </a:rPr>
              <a:t>if you have D.O.T. </a:t>
            </a:r>
            <a:r>
              <a:rPr lang="en-US" sz="2800" b="1" u="sng" dirty="0">
                <a:solidFill>
                  <a:schemeClr val="tx1">
                    <a:lumMod val="95000"/>
                    <a:lumOff val="5000"/>
                  </a:schemeClr>
                </a:solidFill>
              </a:rPr>
              <a:t>and</a:t>
            </a:r>
            <a:r>
              <a:rPr lang="en-US" sz="2800" b="1" dirty="0">
                <a:solidFill>
                  <a:schemeClr val="tx1">
                    <a:lumMod val="95000"/>
                    <a:lumOff val="5000"/>
                  </a:schemeClr>
                </a:solidFill>
              </a:rPr>
              <a:t> non-D.O.T. employees</a:t>
            </a:r>
          </a:p>
          <a:p>
            <a:pPr marL="45720" indent="0" algn="ctr">
              <a:spcBef>
                <a:spcPts val="200"/>
              </a:spcBef>
              <a:buNone/>
            </a:pPr>
            <a:r>
              <a:rPr lang="en-US" sz="2800" b="1" dirty="0">
                <a:solidFill>
                  <a:schemeClr val="tx1">
                    <a:lumMod val="95000"/>
                    <a:lumOff val="5000"/>
                  </a:schemeClr>
                </a:solidFill>
              </a:rPr>
              <a:t>you must have TWO separate workplace</a:t>
            </a:r>
          </a:p>
          <a:p>
            <a:pPr marL="45720" indent="0" algn="ctr">
              <a:spcBef>
                <a:spcPts val="200"/>
              </a:spcBef>
              <a:buNone/>
            </a:pPr>
            <a:r>
              <a:rPr lang="en-US" sz="2800" b="1" dirty="0">
                <a:solidFill>
                  <a:schemeClr val="tx1">
                    <a:lumMod val="95000"/>
                    <a:lumOff val="5000"/>
                  </a:schemeClr>
                </a:solidFill>
              </a:rPr>
              <a:t>drug &amp; alcohol policies. One specifically</a:t>
            </a:r>
          </a:p>
          <a:p>
            <a:pPr marL="45720" indent="0" algn="ctr">
              <a:spcBef>
                <a:spcPts val="200"/>
              </a:spcBef>
              <a:buNone/>
            </a:pPr>
            <a:r>
              <a:rPr lang="en-US" sz="2800" b="1" dirty="0">
                <a:solidFill>
                  <a:schemeClr val="tx1">
                    <a:lumMod val="95000"/>
                    <a:lumOff val="5000"/>
                  </a:schemeClr>
                </a:solidFill>
              </a:rPr>
              <a:t>for D.O.T. employees and one</a:t>
            </a:r>
          </a:p>
          <a:p>
            <a:pPr marL="45720" indent="0" algn="ctr">
              <a:spcBef>
                <a:spcPts val="200"/>
              </a:spcBef>
              <a:buNone/>
            </a:pPr>
            <a:r>
              <a:rPr lang="en-US" sz="2800" b="1" dirty="0">
                <a:solidFill>
                  <a:schemeClr val="tx1">
                    <a:lumMod val="95000"/>
                    <a:lumOff val="5000"/>
                  </a:schemeClr>
                </a:solidFill>
              </a:rPr>
              <a:t>specifically for non-D.O.T. employees</a:t>
            </a:r>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7515" y="5177307"/>
            <a:ext cx="1760650" cy="1459606"/>
          </a:xfrm>
          <a:prstGeom prst="rect">
            <a:avLst/>
          </a:prstGeom>
        </p:spPr>
      </p:pic>
      <p:sp>
        <p:nvSpPr>
          <p:cNvPr id="6" name="TextBox 5"/>
          <p:cNvSpPr txBox="1"/>
          <p:nvPr/>
        </p:nvSpPr>
        <p:spPr>
          <a:xfrm>
            <a:off x="9264091" y="3069562"/>
            <a:ext cx="2627290" cy="369332"/>
          </a:xfrm>
          <a:prstGeom prst="rect">
            <a:avLst/>
          </a:prstGeom>
          <a:noFill/>
        </p:spPr>
        <p:txBody>
          <a:bodyPr wrap="square" rtlCol="0">
            <a:spAutoFit/>
          </a:bodyPr>
          <a:lstStyle/>
          <a:p>
            <a:pPr algn="ctr"/>
            <a:r>
              <a:rPr lang="en-US" dirty="0">
                <a:solidFill>
                  <a:srgbClr val="0070C0"/>
                </a:solidFill>
              </a:rPr>
              <a:t>www.odapc.gov</a:t>
            </a:r>
          </a:p>
        </p:txBody>
      </p:sp>
    </p:spTree>
    <p:extLst>
      <p:ext uri="{BB962C8B-B14F-4D97-AF65-F5344CB8AC3E}">
        <p14:creationId xmlns:p14="http://schemas.microsoft.com/office/powerpoint/2010/main" val="29733603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9874" y="378692"/>
            <a:ext cx="2561251" cy="2569224"/>
          </a:xfrm>
          <a:prstGeom prst="rect">
            <a:avLst/>
          </a:prstGeom>
        </p:spPr>
      </p:pic>
      <p:sp>
        <p:nvSpPr>
          <p:cNvPr id="2" name="Title 1"/>
          <p:cNvSpPr>
            <a:spLocks noGrp="1"/>
          </p:cNvSpPr>
          <p:nvPr>
            <p:ph type="title"/>
          </p:nvPr>
        </p:nvSpPr>
        <p:spPr/>
        <p:txBody>
          <a:bodyPr/>
          <a:lstStyle/>
          <a:p>
            <a:pPr algn="ctr"/>
            <a:r>
              <a:rPr lang="en-US" b="1" dirty="0"/>
              <a:t>a word about </a:t>
            </a:r>
            <a:r>
              <a:rPr lang="en-US" dirty="0">
                <a:solidFill>
                  <a:schemeClr val="bg2">
                    <a:lumMod val="25000"/>
                  </a:schemeClr>
                </a:solidFill>
              </a:rPr>
              <a:t>D.O.T.</a:t>
            </a:r>
          </a:p>
        </p:txBody>
      </p:sp>
      <p:sp>
        <p:nvSpPr>
          <p:cNvPr id="3" name="Content Placeholder 2"/>
          <p:cNvSpPr>
            <a:spLocks noGrp="1"/>
          </p:cNvSpPr>
          <p:nvPr>
            <p:ph idx="1"/>
          </p:nvPr>
        </p:nvSpPr>
        <p:spPr>
          <a:xfrm>
            <a:off x="1295192" y="1868510"/>
            <a:ext cx="9130352" cy="4038600"/>
          </a:xfrm>
        </p:spPr>
        <p:txBody>
          <a:bodyPr>
            <a:normAutofit/>
          </a:bodyPr>
          <a:lstStyle/>
          <a:p>
            <a:pPr marL="45720" indent="0" algn="ctr">
              <a:buNone/>
            </a:pPr>
            <a:r>
              <a:rPr lang="en-US" b="1" dirty="0">
                <a:solidFill>
                  <a:schemeClr val="accent3">
                    <a:lumMod val="75000"/>
                  </a:schemeClr>
                </a:solidFill>
              </a:rPr>
              <a:t>U.S. Department of Transportation C.F.R. 49 Part 40</a:t>
            </a:r>
          </a:p>
          <a:p>
            <a:pPr marL="45720" indent="0" algn="ctr">
              <a:buNone/>
            </a:pPr>
            <a:endParaRPr lang="en-US" sz="800" b="1" dirty="0">
              <a:solidFill>
                <a:schemeClr val="accent3">
                  <a:lumMod val="75000"/>
                </a:schemeClr>
              </a:solidFill>
            </a:endParaRPr>
          </a:p>
          <a:p>
            <a:r>
              <a:rPr lang="en-US" sz="2800" b="1" dirty="0">
                <a:solidFill>
                  <a:schemeClr val="tx1">
                    <a:lumMod val="95000"/>
                    <a:lumOff val="5000"/>
                  </a:schemeClr>
                </a:solidFill>
              </a:rPr>
              <a:t>best practice</a:t>
            </a:r>
          </a:p>
          <a:p>
            <a:r>
              <a:rPr lang="en-US" sz="2800" b="1" dirty="0">
                <a:solidFill>
                  <a:schemeClr val="tx1">
                    <a:lumMod val="95000"/>
                    <a:lumOff val="5000"/>
                  </a:schemeClr>
                </a:solidFill>
              </a:rPr>
              <a:t>federal mandates</a:t>
            </a:r>
          </a:p>
          <a:p>
            <a:r>
              <a:rPr lang="en-US" sz="2800" b="1" dirty="0">
                <a:solidFill>
                  <a:schemeClr val="tx1">
                    <a:lumMod val="95000"/>
                    <a:lumOff val="5000"/>
                  </a:schemeClr>
                </a:solidFill>
              </a:rPr>
              <a:t>only rule of law in the U.S. pertaining to the full body of workplace drug &amp; alcohol testing</a:t>
            </a:r>
          </a:p>
          <a:p>
            <a:r>
              <a:rPr lang="en-US" sz="2800" b="1" dirty="0">
                <a:solidFill>
                  <a:schemeClr val="tx1">
                    <a:lumMod val="95000"/>
                    <a:lumOff val="5000"/>
                  </a:schemeClr>
                </a:solidFill>
              </a:rPr>
              <a:t>repeatedly upheld in courts of law</a:t>
            </a:r>
            <a:endParaRPr lang="en-US" dirty="0">
              <a:solidFill>
                <a:schemeClr val="tx1">
                  <a:lumMod val="95000"/>
                  <a:lumOff val="5000"/>
                </a:schemeClr>
              </a:solidFill>
            </a:endParaRPr>
          </a:p>
          <a:p>
            <a:r>
              <a:rPr lang="en-US" sz="2800" b="1" dirty="0">
                <a:solidFill>
                  <a:schemeClr val="tx1">
                    <a:lumMod val="95000"/>
                    <a:lumOff val="5000"/>
                  </a:schemeClr>
                </a:solidFill>
              </a:rPr>
              <a:t>a very good model for your policy</a:t>
            </a:r>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7515" y="5177307"/>
            <a:ext cx="1760650" cy="1459606"/>
          </a:xfrm>
          <a:prstGeom prst="rect">
            <a:avLst/>
          </a:prstGeom>
        </p:spPr>
      </p:pic>
      <p:sp>
        <p:nvSpPr>
          <p:cNvPr id="6" name="TextBox 5"/>
          <p:cNvSpPr txBox="1"/>
          <p:nvPr/>
        </p:nvSpPr>
        <p:spPr>
          <a:xfrm>
            <a:off x="9264091" y="3069562"/>
            <a:ext cx="2627290" cy="369332"/>
          </a:xfrm>
          <a:prstGeom prst="rect">
            <a:avLst/>
          </a:prstGeom>
          <a:noFill/>
        </p:spPr>
        <p:txBody>
          <a:bodyPr wrap="square" rtlCol="0">
            <a:spAutoFit/>
          </a:bodyPr>
          <a:lstStyle/>
          <a:p>
            <a:pPr algn="ctr"/>
            <a:r>
              <a:rPr lang="en-US" dirty="0">
                <a:solidFill>
                  <a:srgbClr val="0070C0"/>
                </a:solidFill>
              </a:rPr>
              <a:t>www.odapc.gov</a:t>
            </a:r>
          </a:p>
        </p:txBody>
      </p:sp>
    </p:spTree>
    <p:extLst>
      <p:ext uri="{BB962C8B-B14F-4D97-AF65-F5344CB8AC3E}">
        <p14:creationId xmlns:p14="http://schemas.microsoft.com/office/powerpoint/2010/main" val="1492179096"/>
      </p:ext>
    </p:extLst>
  </p:cSld>
  <p:clrMapOvr>
    <a:masterClrMapping/>
  </p:clrMapOvr>
</p:sld>
</file>

<file path=ppt/theme/theme1.xml><?xml version="1.0" encoding="utf-8"?>
<a:theme xmlns:a="http://schemas.openxmlformats.org/drawingml/2006/main" name="Basis">
  <a:themeElements>
    <a:clrScheme name="Five Minutes of Courage">
      <a:dk1>
        <a:srgbClr val="000000"/>
      </a:dk1>
      <a:lt1>
        <a:srgbClr val="FFFFFF"/>
      </a:lt1>
      <a:dk2>
        <a:srgbClr val="565349"/>
      </a:dk2>
      <a:lt2>
        <a:srgbClr val="DDDDDD"/>
      </a:lt2>
      <a:accent1>
        <a:srgbClr val="F26539"/>
      </a:accent1>
      <a:accent2>
        <a:srgbClr val="A6B727"/>
      </a:accent2>
      <a:accent3>
        <a:srgbClr val="00B0B2"/>
      </a:accent3>
      <a:accent4>
        <a:srgbClr val="FAD33D"/>
      </a:accent4>
      <a:accent5>
        <a:srgbClr val="FF3EB5"/>
      </a:accent5>
      <a:accent6>
        <a:srgbClr val="403E36"/>
      </a:accent6>
      <a:hlink>
        <a:srgbClr val="0C0C0C"/>
      </a:hlink>
      <a:folHlink>
        <a:srgbClr val="0C0C0C"/>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Basis</Template>
  <TotalTime>5138</TotalTime>
  <Words>4861</Words>
  <Application>Microsoft Office PowerPoint</Application>
  <PresentationFormat>Widescreen</PresentationFormat>
  <Paragraphs>481</Paragraphs>
  <Slides>71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71</vt:i4>
      </vt:variant>
    </vt:vector>
  </HeadingPairs>
  <TitlesOfParts>
    <vt:vector size="80" baseType="lpstr">
      <vt:lpstr>Arial</vt:lpstr>
      <vt:lpstr>Arial Black</vt:lpstr>
      <vt:lpstr>Calibri</vt:lpstr>
      <vt:lpstr>Candara</vt:lpstr>
      <vt:lpstr>Corbel</vt:lpstr>
      <vt:lpstr>Courier New</vt:lpstr>
      <vt:lpstr>Times New Roman</vt:lpstr>
      <vt:lpstr>Wingdings</vt:lpstr>
      <vt:lpstr>Basis</vt:lpstr>
      <vt:lpstr>Workplace  drug &amp; alcohol Policy Workshop</vt:lpstr>
      <vt:lpstr>today’s goals</vt:lpstr>
      <vt:lpstr>disclaimer. not a lawyer</vt:lpstr>
      <vt:lpstr>pre-work</vt:lpstr>
      <vt:lpstr>position descriptions</vt:lpstr>
      <vt:lpstr>things to consider</vt:lpstr>
      <vt:lpstr>best practices</vt:lpstr>
      <vt:lpstr>a word about D.O.T.</vt:lpstr>
      <vt:lpstr>a word about D.O.T.</vt:lpstr>
      <vt:lpstr>what’s the big deal about a policy?</vt:lpstr>
      <vt:lpstr>what’s the big deal about a policy?</vt:lpstr>
      <vt:lpstr>winds of change</vt:lpstr>
      <vt:lpstr>what’s the big deal about a policy?</vt:lpstr>
      <vt:lpstr>PowerPoint Presentation</vt:lpstr>
      <vt:lpstr>flexibility. change it up</vt:lpstr>
      <vt:lpstr>medical marijuana accommodation</vt:lpstr>
      <vt:lpstr>state laws</vt:lpstr>
      <vt:lpstr>illinois law</vt:lpstr>
      <vt:lpstr>illinois law</vt:lpstr>
      <vt:lpstr>illinois law</vt:lpstr>
      <vt:lpstr>ADA law</vt:lpstr>
      <vt:lpstr>ADA law</vt:lpstr>
      <vt:lpstr>medical marijuana accommodation</vt:lpstr>
      <vt:lpstr>illinois law</vt:lpstr>
      <vt:lpstr>earmarks of a good policy</vt:lpstr>
      <vt:lpstr>your workplace drug &amp; alcohol policy</vt:lpstr>
      <vt:lpstr>your workplace drug &amp; alcohol policy</vt:lpstr>
      <vt:lpstr>your workplace drug &amp; alcohol policy</vt:lpstr>
      <vt:lpstr>your workplace drug &amp; alcohol policy</vt:lpstr>
      <vt:lpstr>your workplace drug &amp; alcohol policy</vt:lpstr>
      <vt:lpstr>your workplace drug &amp; alcohol policy</vt:lpstr>
      <vt:lpstr>policy content</vt:lpstr>
      <vt:lpstr>questions to answer</vt:lpstr>
      <vt:lpstr>purpose/mission statement</vt:lpstr>
      <vt:lpstr>purpose/mission statement</vt:lpstr>
      <vt:lpstr>purpose/mission statement</vt:lpstr>
      <vt:lpstr>employee awareness</vt:lpstr>
      <vt:lpstr>who qualifies?</vt:lpstr>
      <vt:lpstr>who qualifies?</vt:lpstr>
      <vt:lpstr>who qualifies?</vt:lpstr>
      <vt:lpstr>boundaries/expectations</vt:lpstr>
      <vt:lpstr>boundaries/expectations</vt:lpstr>
      <vt:lpstr>boundaries/expectations</vt:lpstr>
      <vt:lpstr>boundaries/expectations</vt:lpstr>
      <vt:lpstr>boundaries/expectations</vt:lpstr>
      <vt:lpstr>why will you test?</vt:lpstr>
      <vt:lpstr>why will you test?</vt:lpstr>
      <vt:lpstr>why will you test?</vt:lpstr>
      <vt:lpstr>why will you test?</vt:lpstr>
      <vt:lpstr>why will you test?</vt:lpstr>
      <vt:lpstr>when will you test?</vt:lpstr>
      <vt:lpstr>why will you test?</vt:lpstr>
      <vt:lpstr>why will you test?</vt:lpstr>
      <vt:lpstr>why will you test?</vt:lpstr>
      <vt:lpstr>when will you test?</vt:lpstr>
      <vt:lpstr>why will you test?</vt:lpstr>
      <vt:lpstr>how will you test?</vt:lpstr>
      <vt:lpstr>how will you test?</vt:lpstr>
      <vt:lpstr>testing procedures</vt:lpstr>
      <vt:lpstr>substances to be tested</vt:lpstr>
      <vt:lpstr>substances to be tested</vt:lpstr>
      <vt:lpstr>substances to be tested</vt:lpstr>
      <vt:lpstr>violations/consequences</vt:lpstr>
      <vt:lpstr>violations/consequences</vt:lpstr>
      <vt:lpstr>violations/consequences</vt:lpstr>
      <vt:lpstr>EAP/SAP</vt:lpstr>
      <vt:lpstr>EAP/SAP</vt:lpstr>
      <vt:lpstr>ADA considerations</vt:lpstr>
      <vt:lpstr>other items</vt:lpstr>
      <vt:lpstr>PowerPoint Presentation</vt:lpstr>
      <vt:lpstr>Workplace  drug &amp; alcohol Policy Workshop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 McGuire</dc:creator>
  <cp:lastModifiedBy>Jordan S. Esser</cp:lastModifiedBy>
  <cp:revision>100</cp:revision>
  <dcterms:created xsi:type="dcterms:W3CDTF">2016-10-09T17:20:15Z</dcterms:created>
  <dcterms:modified xsi:type="dcterms:W3CDTF">2019-09-09T13:21:19Z</dcterms:modified>
</cp:coreProperties>
</file>