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87" r:id="rId2"/>
    <p:sldId id="271" r:id="rId3"/>
    <p:sldId id="286" r:id="rId4"/>
    <p:sldId id="289" r:id="rId5"/>
    <p:sldId id="300" r:id="rId6"/>
    <p:sldId id="297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8th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Alcohol</c:v>
                </c:pt>
                <c:pt idx="1">
                  <c:v>E-Cigarettes</c:v>
                </c:pt>
                <c:pt idx="2">
                  <c:v>Marijuana</c:v>
                </c:pt>
                <c:pt idx="3">
                  <c:v>Rx NOT Prescribed to You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</c:v>
                </c:pt>
                <c:pt idx="1">
                  <c:v>0.06</c:v>
                </c:pt>
                <c:pt idx="2">
                  <c:v>0.02</c:v>
                </c:pt>
                <c:pt idx="3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87-4467-B078-0D87F38ABB8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10th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Alcohol</c:v>
                </c:pt>
                <c:pt idx="1">
                  <c:v>E-Cigarettes</c:v>
                </c:pt>
                <c:pt idx="2">
                  <c:v>Marijuana</c:v>
                </c:pt>
                <c:pt idx="3">
                  <c:v>Rx NOT Prescribed to You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0.21</c:v>
                </c:pt>
                <c:pt idx="1">
                  <c:v>0.21</c:v>
                </c:pt>
                <c:pt idx="2">
                  <c:v>0.11</c:v>
                </c:pt>
                <c:pt idx="3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87-4467-B078-0D87F38ABB8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12th 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Alcohol</c:v>
                </c:pt>
                <c:pt idx="1">
                  <c:v>E-Cigarettes</c:v>
                </c:pt>
                <c:pt idx="2">
                  <c:v>Marijuana</c:v>
                </c:pt>
                <c:pt idx="3">
                  <c:v>Rx NOT Prescribed to You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0.39</c:v>
                </c:pt>
                <c:pt idx="1">
                  <c:v>0.24</c:v>
                </c:pt>
                <c:pt idx="2">
                  <c:v>0.24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87-4467-B078-0D87F38ABB8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92662584"/>
        <c:axId val="592668816"/>
      </c:barChart>
      <c:catAx>
        <c:axId val="592662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2668816"/>
        <c:crosses val="autoZero"/>
        <c:auto val="1"/>
        <c:lblAlgn val="ctr"/>
        <c:lblOffset val="100"/>
        <c:noMultiLvlLbl val="0"/>
      </c:catAx>
      <c:valAx>
        <c:axId val="59266881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92662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7258729838632126"/>
          <c:y val="0.89018286143500513"/>
          <c:w val="0.25761679760027995"/>
          <c:h val="9.6574243890672082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8th Grade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No/Slight Risk: E-Cigarettes</c:v>
                </c:pt>
                <c:pt idx="1">
                  <c:v>No/Slight Risk: Marijuana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0.28999999999999998</c:v>
                </c:pt>
                <c:pt idx="1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87-4467-B078-0D87F38ABB8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10th Grade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No/Slight Risk: E-Cigarettes</c:v>
                </c:pt>
                <c:pt idx="1">
                  <c:v>No/Slight Risk: Marijuana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0.38</c:v>
                </c:pt>
                <c:pt idx="1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87-4467-B078-0D87F38ABB8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12th Grade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No/Slight Risk: E-Cigarettes</c:v>
                </c:pt>
                <c:pt idx="1">
                  <c:v>No/Slight Risk: Marijuana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0.45</c:v>
                </c:pt>
                <c:pt idx="1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87-4467-B078-0D87F38ABB8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92662584"/>
        <c:axId val="592668816"/>
      </c:barChart>
      <c:catAx>
        <c:axId val="592662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2668816"/>
        <c:crosses val="autoZero"/>
        <c:auto val="1"/>
        <c:lblAlgn val="ctr"/>
        <c:lblOffset val="100"/>
        <c:noMultiLvlLbl val="0"/>
      </c:catAx>
      <c:valAx>
        <c:axId val="59266881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92662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BC1B880-26B4-45EE-B893-93F785544C75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7BC7BCB-7FA3-4437-89BE-3194591F2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08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774">
              <a:defRPr/>
            </a:pPr>
            <a:fld id="{27321E99-0068-4748-9F89-F0F13EB470C5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DuPage County Prevention Leadership Team: IYS Snapshot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931774"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40453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931774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DuPage County Prevention Leadership Team: IYS Snapshot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31774"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31774">
              <a:defRPr/>
            </a:pPr>
            <a:fld id="{27321E99-0068-4748-9F89-F0F13EB470C5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2950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931774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DuPage County Prevention Leadership Team: IYS Snapshot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31774"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31774">
              <a:defRPr/>
            </a:pPr>
            <a:fld id="{27321E99-0068-4748-9F89-F0F13EB470C5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32464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931774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DuPage County Prevention Leadership Team: IYS Snapshot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31774"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31774">
              <a:defRPr/>
            </a:pPr>
            <a:fld id="{27321E99-0068-4748-9F89-F0F13EB470C5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55261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7518">
              <a:defRPr/>
            </a:pPr>
            <a:endParaRPr lang="en-US" dirty="0"/>
          </a:p>
          <a:p>
            <a:pPr defTabSz="967518">
              <a:defRPr/>
            </a:pPr>
            <a:endParaRPr lang="en-US" sz="10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774">
              <a:defRPr/>
            </a:pPr>
            <a:fld id="{BFE1B099-3679-449B-BDDB-100B344AF14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614525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2B8F-4907-41B4-856A-DB69ED5FCBC0}" type="datetime1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138A7-819B-47F8-A7EA-ECBFAF312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25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0B4E-1A6C-4CC6-B880-29EBA0295D00}" type="datetime1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138A7-819B-47F8-A7EA-ECBFAF312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302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E9ED3-1A20-4447-9606-E3656D923EBC}" type="datetime1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138A7-819B-47F8-A7EA-ECBFAF312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16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A62-CFCD-432B-82BC-8E185F24FD9C}" type="datetime1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138A7-819B-47F8-A7EA-ECBFAF312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38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F71F0-A3F4-498A-A5A7-F87806081AD0}" type="datetime1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138A7-819B-47F8-A7EA-ECBFAF312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933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7CD18-C447-47FC-9D4E-044C0A7DBFED}" type="datetime1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138A7-819B-47F8-A7EA-ECBFAF312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26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93398-BF7E-458C-B812-5B30CDDFAD49}" type="datetime1">
              <a:rPr lang="en-US" smtClean="0"/>
              <a:t>9/9/2019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138A7-819B-47F8-A7EA-ECBFAF312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42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D842-3B42-4B9B-A792-C95C97ABA460}" type="datetime1">
              <a:rPr lang="en-US" smtClean="0"/>
              <a:t>9/9/2019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138A7-819B-47F8-A7EA-ECBFAF312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85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164-3E2F-4E4C-984A-C3A381316F47}" type="datetime1">
              <a:rPr lang="en-US" smtClean="0"/>
              <a:t>9/9/2019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138A7-819B-47F8-A7EA-ECBFAF312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88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86704-271F-4582-A348-A86781B6ABAE}" type="datetime1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138A7-819B-47F8-A7EA-ECBFAF312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113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B5439-C482-48D6-9038-CEC2DE58E1CB}" type="datetime1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138A7-819B-47F8-A7EA-ECBFAF312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06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678BA-3421-4740-91A2-1C78EC674ABA}" type="datetime1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138A7-819B-47F8-A7EA-ECBFAF3120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70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7434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2031" y="154745"/>
            <a:ext cx="83140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/>
                <a:ea typeface="+mn-ea"/>
                <a:cs typeface="+mn-cs"/>
              </a:rPr>
              <a:t>Participant Information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/>
                <a:ea typeface="+mn-ea"/>
                <a:cs typeface="+mn-cs"/>
              </a:rPr>
              <a:t>2018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422031" y="2158738"/>
          <a:ext cx="8314007" cy="398753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241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42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42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8835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Public School Building IYS Participation by School Level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883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Middle Schools </a:t>
                      </a:r>
                    </a:p>
                    <a:p>
                      <a:pPr algn="ctr"/>
                      <a:r>
                        <a:rPr lang="en-US" sz="2000" dirty="0"/>
                        <a:t>(8</a:t>
                      </a:r>
                      <a:r>
                        <a:rPr lang="en-US" sz="2000" baseline="30000" dirty="0"/>
                        <a:t>th</a:t>
                      </a:r>
                      <a:r>
                        <a:rPr lang="en-US" sz="2000" dirty="0"/>
                        <a:t> Grade)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High Schools</a:t>
                      </a:r>
                    </a:p>
                    <a:p>
                      <a:pPr algn="ctr"/>
                      <a:r>
                        <a:rPr lang="en-US" sz="2000" dirty="0"/>
                        <a:t> (10</a:t>
                      </a:r>
                      <a:r>
                        <a:rPr lang="en-US" sz="2000" baseline="30000" dirty="0"/>
                        <a:t>th</a:t>
                      </a:r>
                      <a:r>
                        <a:rPr lang="en-US" sz="2000" dirty="0"/>
                        <a:t> and/or 12</a:t>
                      </a:r>
                      <a:r>
                        <a:rPr lang="en-US" sz="2000" baseline="30000" dirty="0"/>
                        <a:t>th</a:t>
                      </a:r>
                      <a:r>
                        <a:rPr lang="en-US" sz="2000" dirty="0"/>
                        <a:t> Grade)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883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 Schools Participating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 Schools Eligible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N Schools Participating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N Schools Eligible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51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5517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Percent Participated: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dirty="0"/>
                        <a:t>50%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Percent Participated:59%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978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FC73CDA-F213-4D19-955A-896D66B47C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3002613"/>
              </p:ext>
            </p:extLst>
          </p:nvPr>
        </p:nvGraphicFramePr>
        <p:xfrm>
          <a:off x="0" y="1103971"/>
          <a:ext cx="9099395" cy="57540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FCB417A-0C27-44D4-96C8-3CEA75DF1198}"/>
              </a:ext>
            </a:extLst>
          </p:cNvPr>
          <p:cNvSpPr txBox="1"/>
          <p:nvPr/>
        </p:nvSpPr>
        <p:spPr>
          <a:xfrm>
            <a:off x="1182029" y="312234"/>
            <a:ext cx="68468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2018 IYS Past 30 Day Use</a:t>
            </a:r>
          </a:p>
        </p:txBody>
      </p:sp>
    </p:spTree>
    <p:extLst>
      <p:ext uri="{BB962C8B-B14F-4D97-AF65-F5344CB8AC3E}">
        <p14:creationId xmlns:p14="http://schemas.microsoft.com/office/powerpoint/2010/main" val="2091683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FC73CDA-F213-4D19-955A-896D66B47C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4664441"/>
              </p:ext>
            </p:extLst>
          </p:nvPr>
        </p:nvGraphicFramePr>
        <p:xfrm>
          <a:off x="-1" y="1127099"/>
          <a:ext cx="9132849" cy="5730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FCB417A-0C27-44D4-96C8-3CEA75DF1198}"/>
              </a:ext>
            </a:extLst>
          </p:cNvPr>
          <p:cNvSpPr txBox="1"/>
          <p:nvPr/>
        </p:nvSpPr>
        <p:spPr>
          <a:xfrm>
            <a:off x="1324904" y="231494"/>
            <a:ext cx="6846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Perceived Risk with Use - 2018 IYS</a:t>
            </a:r>
          </a:p>
        </p:txBody>
      </p:sp>
    </p:spTree>
    <p:extLst>
      <p:ext uri="{BB962C8B-B14F-4D97-AF65-F5344CB8AC3E}">
        <p14:creationId xmlns:p14="http://schemas.microsoft.com/office/powerpoint/2010/main" val="50875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85815C5-8E7D-42B9-86BC-070E3CA3F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0961"/>
            <a:ext cx="9144001" cy="627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538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463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23188" y="144466"/>
            <a:ext cx="83399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PLT Resource for Schools/Community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3188" y="1327444"/>
            <a:ext cx="8096937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Assist with data analysis and presentations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Recommend best practice prevention strategies to implement in schools/communities (code of conduct policies, social norming campaigns, local ordinances, prevention policies)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Coalition of partners who offer direct services (school presentations, parent presentations, substance use and mental health services)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298142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3291</TotalTime>
  <Words>164</Words>
  <Application>Microsoft Office PowerPoint</Application>
  <PresentationFormat>Widescreen</PresentationFormat>
  <Paragraphs>35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Jordan S. Esser</dc:creator>
  <cp:lastModifiedBy>Jordan S. Esser</cp:lastModifiedBy>
  <cp:revision>9</cp:revision>
  <cp:lastPrinted>2019-09-09T16:22:47Z</cp:lastPrinted>
  <dcterms:created xsi:type="dcterms:W3CDTF">2019-08-16T18:49:33Z</dcterms:created>
  <dcterms:modified xsi:type="dcterms:W3CDTF">2019-09-09T16:22:50Z</dcterms:modified>
</cp:coreProperties>
</file>