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256" r:id="rId2"/>
    <p:sldId id="359" r:id="rId3"/>
    <p:sldId id="361" r:id="rId4"/>
    <p:sldId id="260" r:id="rId5"/>
    <p:sldId id="487" r:id="rId6"/>
    <p:sldId id="353" r:id="rId7"/>
    <p:sldId id="354" r:id="rId8"/>
    <p:sldId id="351" r:id="rId9"/>
    <p:sldId id="320" r:id="rId10"/>
    <p:sldId id="304" r:id="rId11"/>
    <p:sldId id="327" r:id="rId12"/>
    <p:sldId id="290" r:id="rId13"/>
    <p:sldId id="352" r:id="rId14"/>
    <p:sldId id="390" r:id="rId15"/>
    <p:sldId id="489" r:id="rId16"/>
    <p:sldId id="369" r:id="rId17"/>
    <p:sldId id="380" r:id="rId18"/>
    <p:sldId id="381" r:id="rId19"/>
    <p:sldId id="346" r:id="rId20"/>
    <p:sldId id="301" r:id="rId21"/>
    <p:sldId id="394" r:id="rId22"/>
    <p:sldId id="289" r:id="rId23"/>
    <p:sldId id="363" r:id="rId24"/>
    <p:sldId id="420" r:id="rId25"/>
    <p:sldId id="488" r:id="rId26"/>
    <p:sldId id="465" r:id="rId27"/>
    <p:sldId id="443" r:id="rId28"/>
    <p:sldId id="421" r:id="rId29"/>
    <p:sldId id="468" r:id="rId30"/>
    <p:sldId id="445" r:id="rId31"/>
    <p:sldId id="447" r:id="rId32"/>
    <p:sldId id="446" r:id="rId33"/>
    <p:sldId id="467" r:id="rId34"/>
    <p:sldId id="436" r:id="rId35"/>
    <p:sldId id="459" r:id="rId36"/>
    <p:sldId id="482" r:id="rId37"/>
    <p:sldId id="463" r:id="rId38"/>
    <p:sldId id="442" r:id="rId39"/>
    <p:sldId id="423" r:id="rId40"/>
    <p:sldId id="355" r:id="rId41"/>
    <p:sldId id="280" r:id="rId42"/>
    <p:sldId id="375" r:id="rId43"/>
    <p:sldId id="391" r:id="rId44"/>
    <p:sldId id="469" r:id="rId45"/>
    <p:sldId id="382" r:id="rId46"/>
    <p:sldId id="383" r:id="rId47"/>
    <p:sldId id="298" r:id="rId48"/>
    <p:sldId id="371" r:id="rId49"/>
    <p:sldId id="384" r:id="rId50"/>
    <p:sldId id="385" r:id="rId51"/>
    <p:sldId id="386" r:id="rId52"/>
    <p:sldId id="483" r:id="rId53"/>
    <p:sldId id="373" r:id="rId54"/>
    <p:sldId id="292" r:id="rId55"/>
    <p:sldId id="291" r:id="rId56"/>
    <p:sldId id="297" r:id="rId57"/>
    <p:sldId id="336" r:id="rId58"/>
    <p:sldId id="357" r:id="rId59"/>
    <p:sldId id="348" r:id="rId60"/>
    <p:sldId id="347" r:id="rId61"/>
    <p:sldId id="338" r:id="rId62"/>
    <p:sldId id="339" r:id="rId63"/>
    <p:sldId id="484" r:id="rId64"/>
    <p:sldId id="376" r:id="rId65"/>
    <p:sldId id="334" r:id="rId66"/>
    <p:sldId id="308" r:id="rId67"/>
    <p:sldId id="311" r:id="rId68"/>
    <p:sldId id="360" r:id="rId69"/>
    <p:sldId id="393" r:id="rId70"/>
    <p:sldId id="362" r:id="rId71"/>
    <p:sldId id="387" r:id="rId72"/>
    <p:sldId id="485" r:id="rId73"/>
    <p:sldId id="486"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FF33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287" autoAdjust="0"/>
    <p:restoredTop sz="94660"/>
  </p:normalViewPr>
  <p:slideViewPr>
    <p:cSldViewPr snapToGrid="0">
      <p:cViewPr varScale="1">
        <p:scale>
          <a:sx n="67" d="100"/>
          <a:sy n="67" d="100"/>
        </p:scale>
        <p:origin x="248" y="48"/>
      </p:cViewPr>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01-9F70-4824-BBBB-1F8231D2461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F70-4824-BBBB-1F8231D2461D}"/>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F70-4824-BBBB-1F8231D2461D}"/>
              </c:ext>
            </c:extLst>
          </c:dPt>
          <c:cat>
            <c:strRef>
              <c:f>Sheet1!$A$1:$A$3</c:f>
              <c:strCache>
                <c:ptCount val="3"/>
                <c:pt idx="0">
                  <c:v>Marijuana Businesses</c:v>
                </c:pt>
                <c:pt idx="1">
                  <c:v>Starbucks </c:v>
                </c:pt>
                <c:pt idx="2">
                  <c:v>McDonalds</c:v>
                </c:pt>
              </c:strCache>
            </c:strRef>
          </c:cat>
          <c:val>
            <c:numRef>
              <c:f>Sheet1!$B$1:$B$3</c:f>
              <c:numCache>
                <c:formatCode>General</c:formatCode>
                <c:ptCount val="3"/>
                <c:pt idx="0">
                  <c:v>390</c:v>
                </c:pt>
                <c:pt idx="1">
                  <c:v>233</c:v>
                </c:pt>
                <c:pt idx="2">
                  <c:v>25</c:v>
                </c:pt>
              </c:numCache>
            </c:numRef>
          </c:val>
          <c:extLst>
            <c:ext xmlns:c16="http://schemas.microsoft.com/office/drawing/2014/chart" uri="{C3380CC4-5D6E-409C-BE32-E72D297353CC}">
              <c16:uniqueId val="{00000006-9F70-4824-BBBB-1F8231D2461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solidFill>
                  <a:schemeClr val="accent2">
                    <a:lumMod val="75000"/>
                  </a:schemeClr>
                </a:solidFill>
              </a:rPr>
              <a:t>Workplace </a:t>
            </a:r>
            <a:r>
              <a:rPr lang="en-US" b="1" dirty="0" err="1">
                <a:solidFill>
                  <a:schemeClr val="accent2">
                    <a:lumMod val="75000"/>
                  </a:schemeClr>
                </a:solidFill>
              </a:rPr>
              <a:t>Pos</a:t>
            </a:r>
            <a:r>
              <a:rPr lang="en-US" b="1" dirty="0">
                <a:solidFill>
                  <a:schemeClr val="accent2">
                    <a:lumMod val="75000"/>
                  </a:schemeClr>
                </a:solidFill>
              </a:rPr>
              <a:t> MJ Tests: Increase</a:t>
            </a:r>
            <a:r>
              <a:rPr lang="en-US" b="1" baseline="0" dirty="0">
                <a:solidFill>
                  <a:schemeClr val="accent2">
                    <a:lumMod val="75000"/>
                  </a:schemeClr>
                </a:solidFill>
              </a:rPr>
              <a:t> from 2012-2013</a:t>
            </a:r>
            <a:endParaRPr lang="en-US" b="1" dirty="0">
              <a:solidFill>
                <a:schemeClr val="accent2">
                  <a:lumMod val="75000"/>
                </a:schemeClr>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Pos MJ Tests</c:v>
                </c:pt>
              </c:strCache>
            </c:strRef>
          </c:tx>
          <c:spPr>
            <a:solidFill>
              <a:schemeClr val="accent6"/>
            </a:solidFill>
            <a:ln>
              <a:noFill/>
            </a:ln>
            <a:effectLst/>
          </c:spPr>
          <c:invertIfNegative val="0"/>
          <c:cat>
            <c:strRef>
              <c:f>Sheet1!$A$2:$A$4</c:f>
              <c:strCache>
                <c:ptCount val="3"/>
                <c:pt idx="0">
                  <c:v>National</c:v>
                </c:pt>
                <c:pt idx="1">
                  <c:v>CO</c:v>
                </c:pt>
                <c:pt idx="2">
                  <c:v>WA</c:v>
                </c:pt>
              </c:strCache>
            </c:strRef>
          </c:cat>
          <c:val>
            <c:numRef>
              <c:f>Sheet1!$B$2:$B$4</c:f>
              <c:numCache>
                <c:formatCode>General</c:formatCode>
                <c:ptCount val="3"/>
                <c:pt idx="0">
                  <c:v>6</c:v>
                </c:pt>
                <c:pt idx="1">
                  <c:v>20</c:v>
                </c:pt>
                <c:pt idx="2">
                  <c:v>23</c:v>
                </c:pt>
              </c:numCache>
            </c:numRef>
          </c:val>
          <c:extLst>
            <c:ext xmlns:c16="http://schemas.microsoft.com/office/drawing/2014/chart" uri="{C3380CC4-5D6E-409C-BE32-E72D297353CC}">
              <c16:uniqueId val="{00000000-F65D-4D84-9875-29F221A103F2}"/>
            </c:ext>
          </c:extLst>
        </c:ser>
        <c:dLbls>
          <c:showLegendKey val="0"/>
          <c:showVal val="0"/>
          <c:showCatName val="0"/>
          <c:showSerName val="0"/>
          <c:showPercent val="0"/>
          <c:showBubbleSize val="0"/>
        </c:dLbls>
        <c:gapWidth val="182"/>
        <c:axId val="1669860736"/>
        <c:axId val="1670003808"/>
      </c:barChart>
      <c:catAx>
        <c:axId val="1669860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670003808"/>
        <c:crosses val="autoZero"/>
        <c:auto val="1"/>
        <c:lblAlgn val="ctr"/>
        <c:lblOffset val="100"/>
        <c:noMultiLvlLbl val="0"/>
      </c:catAx>
      <c:valAx>
        <c:axId val="16700038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69860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9D1BEF42-7161-4D90-B355-50501481DE3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5B2F200-2C9E-4107-AB0C-893D15FE3F09}">
      <dgm:prSet/>
      <dgm:spPr/>
      <dgm:t>
        <a:bodyPr/>
        <a:lstStyle/>
        <a:p>
          <a:r>
            <a:rPr lang="en-US"/>
            <a:t>64 Counties Total</a:t>
          </a:r>
        </a:p>
      </dgm:t>
    </dgm:pt>
    <dgm:pt modelId="{E10543FD-DB8E-4054-9F09-15FE249E8A1C}" type="parTrans" cxnId="{F849204E-7E0A-4D1A-8526-0B09B07987E7}">
      <dgm:prSet/>
      <dgm:spPr/>
      <dgm:t>
        <a:bodyPr/>
        <a:lstStyle/>
        <a:p>
          <a:endParaRPr lang="en-US"/>
        </a:p>
      </dgm:t>
    </dgm:pt>
    <dgm:pt modelId="{A842E1B0-174E-4287-BFF6-8BD69C9E6749}" type="sibTrans" cxnId="{F849204E-7E0A-4D1A-8526-0B09B07987E7}">
      <dgm:prSet/>
      <dgm:spPr/>
      <dgm:t>
        <a:bodyPr/>
        <a:lstStyle/>
        <a:p>
          <a:endParaRPr lang="en-US"/>
        </a:p>
      </dgm:t>
    </dgm:pt>
    <dgm:pt modelId="{38652E3B-77D9-4AC8-A792-1CF05FD6489C}">
      <dgm:prSet/>
      <dgm:spPr/>
      <dgm:t>
        <a:bodyPr/>
        <a:lstStyle/>
        <a:p>
          <a:r>
            <a:rPr lang="en-US" dirty="0"/>
            <a:t>42 Opted-out immediately</a:t>
          </a:r>
        </a:p>
      </dgm:t>
    </dgm:pt>
    <dgm:pt modelId="{9B445D87-D6EF-43AE-9984-D08AA2618341}" type="parTrans" cxnId="{B2141929-FBD0-4D33-A1A6-2DEEF14FDF3D}">
      <dgm:prSet/>
      <dgm:spPr/>
      <dgm:t>
        <a:bodyPr/>
        <a:lstStyle/>
        <a:p>
          <a:endParaRPr lang="en-US"/>
        </a:p>
      </dgm:t>
    </dgm:pt>
    <dgm:pt modelId="{EAB2BAF6-31A6-48B4-8638-E3B05C218854}" type="sibTrans" cxnId="{B2141929-FBD0-4D33-A1A6-2DEEF14FDF3D}">
      <dgm:prSet/>
      <dgm:spPr/>
      <dgm:t>
        <a:bodyPr/>
        <a:lstStyle/>
        <a:p>
          <a:endParaRPr lang="en-US"/>
        </a:p>
      </dgm:t>
    </dgm:pt>
    <dgm:pt modelId="{5A6FF38D-3719-4121-BEC3-0C6F0C2CB748}">
      <dgm:prSet/>
      <dgm:spPr/>
      <dgm:t>
        <a:bodyPr/>
        <a:lstStyle/>
        <a:p>
          <a:r>
            <a:rPr lang="en-US"/>
            <a:t>38 Continue the opt-out currently</a:t>
          </a:r>
        </a:p>
      </dgm:t>
    </dgm:pt>
    <dgm:pt modelId="{76EDD172-9F4E-42B9-A052-A34A28F3EA63}" type="parTrans" cxnId="{E32860B4-20EB-4702-8EF5-3101F5A56D45}">
      <dgm:prSet/>
      <dgm:spPr/>
      <dgm:t>
        <a:bodyPr/>
        <a:lstStyle/>
        <a:p>
          <a:endParaRPr lang="en-US"/>
        </a:p>
      </dgm:t>
    </dgm:pt>
    <dgm:pt modelId="{4C97405D-1338-464C-835D-B270409AB77C}" type="sibTrans" cxnId="{E32860B4-20EB-4702-8EF5-3101F5A56D45}">
      <dgm:prSet/>
      <dgm:spPr/>
      <dgm:t>
        <a:bodyPr/>
        <a:lstStyle/>
        <a:p>
          <a:endParaRPr lang="en-US"/>
        </a:p>
      </dgm:t>
    </dgm:pt>
    <dgm:pt modelId="{A7B8B8F6-22C3-4F60-BFAA-8B55066DABAB}">
      <dgm:prSet/>
      <dgm:spPr/>
      <dgm:t>
        <a:bodyPr/>
        <a:lstStyle/>
        <a:p>
          <a:r>
            <a:rPr lang="en-US" dirty="0"/>
            <a:t>4 Reversed after moratorium ended (1-4 years)</a:t>
          </a:r>
        </a:p>
      </dgm:t>
    </dgm:pt>
    <dgm:pt modelId="{53AB4651-F88E-4C7C-90E2-E045E60D4919}" type="parTrans" cxnId="{66DC0EFF-AE35-4E02-9895-0507690EC1E4}">
      <dgm:prSet/>
      <dgm:spPr/>
      <dgm:t>
        <a:bodyPr/>
        <a:lstStyle/>
        <a:p>
          <a:endParaRPr lang="en-US"/>
        </a:p>
      </dgm:t>
    </dgm:pt>
    <dgm:pt modelId="{CA7D100E-71A8-414D-B3D5-9E20AEDBBA7B}" type="sibTrans" cxnId="{66DC0EFF-AE35-4E02-9895-0507690EC1E4}">
      <dgm:prSet/>
      <dgm:spPr/>
      <dgm:t>
        <a:bodyPr/>
        <a:lstStyle/>
        <a:p>
          <a:endParaRPr lang="en-US"/>
        </a:p>
      </dgm:t>
    </dgm:pt>
    <dgm:pt modelId="{54A15FCD-5B81-4D32-99FA-C67898DC311B}">
      <dgm:prSet/>
      <dgm:spPr/>
      <dgm:t>
        <a:bodyPr/>
        <a:lstStyle/>
        <a:p>
          <a:r>
            <a:rPr lang="en-US"/>
            <a:t>13 Counties are “all-in” with all functions/operations</a:t>
          </a:r>
        </a:p>
      </dgm:t>
    </dgm:pt>
    <dgm:pt modelId="{5DA283E3-977A-4E32-973E-4F0571117AB0}" type="parTrans" cxnId="{02852BBA-01BB-4C4F-8C1F-0C535246DF4D}">
      <dgm:prSet/>
      <dgm:spPr/>
      <dgm:t>
        <a:bodyPr/>
        <a:lstStyle/>
        <a:p>
          <a:endParaRPr lang="en-US"/>
        </a:p>
      </dgm:t>
    </dgm:pt>
    <dgm:pt modelId="{F8659FF6-6DE3-49D0-ADC1-2BFC2104EB0D}" type="sibTrans" cxnId="{02852BBA-01BB-4C4F-8C1F-0C535246DF4D}">
      <dgm:prSet/>
      <dgm:spPr/>
      <dgm:t>
        <a:bodyPr/>
        <a:lstStyle/>
        <a:p>
          <a:endParaRPr lang="en-US"/>
        </a:p>
      </dgm:t>
    </dgm:pt>
    <dgm:pt modelId="{435A76C7-6B0C-4A10-BD08-72D95BF1D002}">
      <dgm:prSet/>
      <dgm:spPr/>
      <dgm:t>
        <a:bodyPr/>
        <a:lstStyle/>
        <a:p>
          <a:r>
            <a:rPr lang="en-US" dirty="0"/>
            <a:t>13 Others allow pieces but not all (labs, growing, manufacturing but not retail)</a:t>
          </a:r>
        </a:p>
      </dgm:t>
    </dgm:pt>
    <dgm:pt modelId="{E780A922-5B14-403A-ACD7-94F7DC95DB5E}" type="parTrans" cxnId="{C20BC6DC-A00D-4B5B-ACBD-5B6F2947CD5D}">
      <dgm:prSet/>
      <dgm:spPr/>
      <dgm:t>
        <a:bodyPr/>
        <a:lstStyle/>
        <a:p>
          <a:endParaRPr lang="en-US"/>
        </a:p>
      </dgm:t>
    </dgm:pt>
    <dgm:pt modelId="{ACB393B3-C2C3-4FC7-BBA2-5BC162B91B1A}" type="sibTrans" cxnId="{C20BC6DC-A00D-4B5B-ACBD-5B6F2947CD5D}">
      <dgm:prSet/>
      <dgm:spPr/>
      <dgm:t>
        <a:bodyPr/>
        <a:lstStyle/>
        <a:p>
          <a:endParaRPr lang="en-US"/>
        </a:p>
      </dgm:t>
    </dgm:pt>
    <dgm:pt modelId="{E6EB8F34-A1B7-4A86-A9BB-343F0F2CEDB0}" type="pres">
      <dgm:prSet presAssocID="{9D1BEF42-7161-4D90-B355-50501481DE35}" presName="root" presStyleCnt="0">
        <dgm:presLayoutVars>
          <dgm:dir/>
          <dgm:resizeHandles val="exact"/>
        </dgm:presLayoutVars>
      </dgm:prSet>
      <dgm:spPr/>
    </dgm:pt>
    <dgm:pt modelId="{8516769F-0CE1-4C71-BCDC-7A11D0AA4AF9}" type="pres">
      <dgm:prSet presAssocID="{05B2F200-2C9E-4107-AB0C-893D15FE3F09}" presName="compNode" presStyleCnt="0"/>
      <dgm:spPr/>
    </dgm:pt>
    <dgm:pt modelId="{DF67D3BD-0557-45A2-A2BD-B281BD15156F}" type="pres">
      <dgm:prSet presAssocID="{05B2F200-2C9E-4107-AB0C-893D15FE3F09}" presName="bgRect" presStyleLbl="bgShp" presStyleIdx="0" presStyleCnt="6"/>
      <dgm:spPr>
        <a:solidFill>
          <a:schemeClr val="tx2">
            <a:lumMod val="60000"/>
            <a:lumOff val="40000"/>
          </a:schemeClr>
        </a:solidFill>
      </dgm:spPr>
    </dgm:pt>
    <dgm:pt modelId="{D913DF1D-A431-46C6-9305-223AB274A0F2}" type="pres">
      <dgm:prSet presAssocID="{05B2F200-2C9E-4107-AB0C-893D15FE3F0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CAFD781E-9DA5-4CF8-921C-39D654BBD0E3}" type="pres">
      <dgm:prSet presAssocID="{05B2F200-2C9E-4107-AB0C-893D15FE3F09}" presName="spaceRect" presStyleCnt="0"/>
      <dgm:spPr/>
    </dgm:pt>
    <dgm:pt modelId="{F40B706D-F9AD-46C2-8951-9996EB66D71F}" type="pres">
      <dgm:prSet presAssocID="{05B2F200-2C9E-4107-AB0C-893D15FE3F09}" presName="parTx" presStyleLbl="revTx" presStyleIdx="0" presStyleCnt="6">
        <dgm:presLayoutVars>
          <dgm:chMax val="0"/>
          <dgm:chPref val="0"/>
        </dgm:presLayoutVars>
      </dgm:prSet>
      <dgm:spPr/>
    </dgm:pt>
    <dgm:pt modelId="{F20D2A6F-C4C9-4243-937F-C4191813E893}" type="pres">
      <dgm:prSet presAssocID="{A842E1B0-174E-4287-BFF6-8BD69C9E6749}" presName="sibTrans" presStyleCnt="0"/>
      <dgm:spPr/>
    </dgm:pt>
    <dgm:pt modelId="{E410116E-3069-47C4-8C2C-B557219EB4AD}" type="pres">
      <dgm:prSet presAssocID="{38652E3B-77D9-4AC8-A792-1CF05FD6489C}" presName="compNode" presStyleCnt="0"/>
      <dgm:spPr/>
    </dgm:pt>
    <dgm:pt modelId="{DB91A91D-034F-439C-B3BF-8CC3454BDCFF}" type="pres">
      <dgm:prSet presAssocID="{38652E3B-77D9-4AC8-A792-1CF05FD6489C}" presName="bgRect" presStyleLbl="bgShp" presStyleIdx="1" presStyleCnt="6"/>
      <dgm:spPr>
        <a:solidFill>
          <a:srgbClr val="FFC000"/>
        </a:solidFill>
      </dgm:spPr>
    </dgm:pt>
    <dgm:pt modelId="{88597C45-D18F-4CB6-AFE9-BBD42E782C38}" type="pres">
      <dgm:prSet presAssocID="{38652E3B-77D9-4AC8-A792-1CF05FD6489C}"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rbidden"/>
        </a:ext>
      </dgm:extLst>
    </dgm:pt>
    <dgm:pt modelId="{A8311F41-2796-447C-B3FC-8862ADB2183B}" type="pres">
      <dgm:prSet presAssocID="{38652E3B-77D9-4AC8-A792-1CF05FD6489C}" presName="spaceRect" presStyleCnt="0"/>
      <dgm:spPr/>
    </dgm:pt>
    <dgm:pt modelId="{F57FAA5C-4ABB-4C1C-A950-132CAB862035}" type="pres">
      <dgm:prSet presAssocID="{38652E3B-77D9-4AC8-A792-1CF05FD6489C}" presName="parTx" presStyleLbl="revTx" presStyleIdx="1" presStyleCnt="6">
        <dgm:presLayoutVars>
          <dgm:chMax val="0"/>
          <dgm:chPref val="0"/>
        </dgm:presLayoutVars>
      </dgm:prSet>
      <dgm:spPr/>
    </dgm:pt>
    <dgm:pt modelId="{46F7FE35-2DAD-4C0F-B524-52D8C544C19F}" type="pres">
      <dgm:prSet presAssocID="{EAB2BAF6-31A6-48B4-8638-E3B05C218854}" presName="sibTrans" presStyleCnt="0"/>
      <dgm:spPr/>
    </dgm:pt>
    <dgm:pt modelId="{56DBA459-1A62-4363-9678-FC812DD66F56}" type="pres">
      <dgm:prSet presAssocID="{5A6FF38D-3719-4121-BEC3-0C6F0C2CB748}" presName="compNode" presStyleCnt="0"/>
      <dgm:spPr/>
    </dgm:pt>
    <dgm:pt modelId="{1F9A117F-5474-4B9F-B999-E95D356AC96A}" type="pres">
      <dgm:prSet presAssocID="{5A6FF38D-3719-4121-BEC3-0C6F0C2CB748}" presName="bgRect" presStyleLbl="bgShp" presStyleIdx="2" presStyleCnt="6"/>
      <dgm:spPr>
        <a:solidFill>
          <a:srgbClr val="C00000"/>
        </a:solidFill>
      </dgm:spPr>
    </dgm:pt>
    <dgm:pt modelId="{E9535050-B04F-4F05-B6CB-E6A9433649B7}" type="pres">
      <dgm:prSet presAssocID="{5A6FF38D-3719-4121-BEC3-0C6F0C2CB748}"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rection"/>
        </a:ext>
      </dgm:extLst>
    </dgm:pt>
    <dgm:pt modelId="{B32EE75F-F07E-4817-9FE9-435418A91BCF}" type="pres">
      <dgm:prSet presAssocID="{5A6FF38D-3719-4121-BEC3-0C6F0C2CB748}" presName="spaceRect" presStyleCnt="0"/>
      <dgm:spPr/>
    </dgm:pt>
    <dgm:pt modelId="{B03404C1-EE6B-40E7-846D-3B31523C3237}" type="pres">
      <dgm:prSet presAssocID="{5A6FF38D-3719-4121-BEC3-0C6F0C2CB748}" presName="parTx" presStyleLbl="revTx" presStyleIdx="2" presStyleCnt="6">
        <dgm:presLayoutVars>
          <dgm:chMax val="0"/>
          <dgm:chPref val="0"/>
        </dgm:presLayoutVars>
      </dgm:prSet>
      <dgm:spPr/>
    </dgm:pt>
    <dgm:pt modelId="{67C1676B-96CF-461C-A206-C529EC03A734}" type="pres">
      <dgm:prSet presAssocID="{4C97405D-1338-464C-835D-B270409AB77C}" presName="sibTrans" presStyleCnt="0"/>
      <dgm:spPr/>
    </dgm:pt>
    <dgm:pt modelId="{7F6645A0-3690-496D-8648-D26C7CEDF42B}" type="pres">
      <dgm:prSet presAssocID="{A7B8B8F6-22C3-4F60-BFAA-8B55066DABAB}" presName="compNode" presStyleCnt="0"/>
      <dgm:spPr/>
    </dgm:pt>
    <dgm:pt modelId="{8A78CFFA-59D2-4CDE-9CF6-1D59824308C9}" type="pres">
      <dgm:prSet presAssocID="{A7B8B8F6-22C3-4F60-BFAA-8B55066DABAB}" presName="bgRect" presStyleLbl="bgShp" presStyleIdx="3" presStyleCnt="6"/>
      <dgm:spPr>
        <a:solidFill>
          <a:schemeClr val="accent2"/>
        </a:solidFill>
      </dgm:spPr>
    </dgm:pt>
    <dgm:pt modelId="{0933D918-A47E-40FE-91EA-0B86384F87ED}" type="pres">
      <dgm:prSet presAssocID="{A7B8B8F6-22C3-4F60-BFAA-8B55066DABA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opwatch"/>
        </a:ext>
      </dgm:extLst>
    </dgm:pt>
    <dgm:pt modelId="{D27D90E3-E67C-4FC9-AEB3-9485B24E52FF}" type="pres">
      <dgm:prSet presAssocID="{A7B8B8F6-22C3-4F60-BFAA-8B55066DABAB}" presName="spaceRect" presStyleCnt="0"/>
      <dgm:spPr/>
    </dgm:pt>
    <dgm:pt modelId="{B3CF835F-B37A-4E5C-83B0-A7FA8671428B}" type="pres">
      <dgm:prSet presAssocID="{A7B8B8F6-22C3-4F60-BFAA-8B55066DABAB}" presName="parTx" presStyleLbl="revTx" presStyleIdx="3" presStyleCnt="6">
        <dgm:presLayoutVars>
          <dgm:chMax val="0"/>
          <dgm:chPref val="0"/>
        </dgm:presLayoutVars>
      </dgm:prSet>
      <dgm:spPr/>
    </dgm:pt>
    <dgm:pt modelId="{2E79F1F6-DD3D-42FB-8966-7CFA3179A2A1}" type="pres">
      <dgm:prSet presAssocID="{CA7D100E-71A8-414D-B3D5-9E20AEDBBA7B}" presName="sibTrans" presStyleCnt="0"/>
      <dgm:spPr/>
    </dgm:pt>
    <dgm:pt modelId="{EBFE8571-370B-4795-AEF6-1394487B9117}" type="pres">
      <dgm:prSet presAssocID="{54A15FCD-5B81-4D32-99FA-C67898DC311B}" presName="compNode" presStyleCnt="0"/>
      <dgm:spPr/>
    </dgm:pt>
    <dgm:pt modelId="{752B8332-D997-4B2F-B49C-E0CD4B2317A5}" type="pres">
      <dgm:prSet presAssocID="{54A15FCD-5B81-4D32-99FA-C67898DC311B}" presName="bgRect" presStyleLbl="bgShp" presStyleIdx="4" presStyleCnt="6"/>
      <dgm:spPr>
        <a:solidFill>
          <a:srgbClr val="669900"/>
        </a:solidFill>
      </dgm:spPr>
    </dgm:pt>
    <dgm:pt modelId="{D7953DEC-8958-4909-98A1-94AB28167D3F}" type="pres">
      <dgm:prSet presAssocID="{54A15FCD-5B81-4D32-99FA-C67898DC311B}"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itcoin"/>
        </a:ext>
      </dgm:extLst>
    </dgm:pt>
    <dgm:pt modelId="{7876061A-E945-4EE6-B559-8D11307BE5CF}" type="pres">
      <dgm:prSet presAssocID="{54A15FCD-5B81-4D32-99FA-C67898DC311B}" presName="spaceRect" presStyleCnt="0"/>
      <dgm:spPr/>
    </dgm:pt>
    <dgm:pt modelId="{FFA328F4-3B0B-4B05-B06F-24AB924645D4}" type="pres">
      <dgm:prSet presAssocID="{54A15FCD-5B81-4D32-99FA-C67898DC311B}" presName="parTx" presStyleLbl="revTx" presStyleIdx="4" presStyleCnt="6">
        <dgm:presLayoutVars>
          <dgm:chMax val="0"/>
          <dgm:chPref val="0"/>
        </dgm:presLayoutVars>
      </dgm:prSet>
      <dgm:spPr/>
    </dgm:pt>
    <dgm:pt modelId="{3F491FF2-473C-472E-91ED-BCEC0826A764}" type="pres">
      <dgm:prSet presAssocID="{F8659FF6-6DE3-49D0-ADC1-2BFC2104EB0D}" presName="sibTrans" presStyleCnt="0"/>
      <dgm:spPr/>
    </dgm:pt>
    <dgm:pt modelId="{389DC453-A4E2-4181-8986-95FFFE0749BD}" type="pres">
      <dgm:prSet presAssocID="{435A76C7-6B0C-4A10-BD08-72D95BF1D002}" presName="compNode" presStyleCnt="0"/>
      <dgm:spPr/>
    </dgm:pt>
    <dgm:pt modelId="{EBA42FF4-59BD-4C2E-B2FF-DA89578B7AD2}" type="pres">
      <dgm:prSet presAssocID="{435A76C7-6B0C-4A10-BD08-72D95BF1D002}" presName="bgRect" presStyleLbl="bgShp" presStyleIdx="5" presStyleCnt="6"/>
      <dgm:spPr>
        <a:solidFill>
          <a:schemeClr val="bg2">
            <a:lumMod val="50000"/>
          </a:schemeClr>
        </a:solidFill>
      </dgm:spPr>
    </dgm:pt>
    <dgm:pt modelId="{C317C936-62F7-4DF9-8EDF-0A8DFD6C357E}" type="pres">
      <dgm:prSet presAssocID="{435A76C7-6B0C-4A10-BD08-72D95BF1D00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Ecommerce"/>
        </a:ext>
      </dgm:extLst>
    </dgm:pt>
    <dgm:pt modelId="{2BEB2289-54F0-4A50-8AB9-1F08E14AF12B}" type="pres">
      <dgm:prSet presAssocID="{435A76C7-6B0C-4A10-BD08-72D95BF1D002}" presName="spaceRect" presStyleCnt="0"/>
      <dgm:spPr/>
    </dgm:pt>
    <dgm:pt modelId="{4F939CD3-CC84-4AD9-BC77-B53803AB14F3}" type="pres">
      <dgm:prSet presAssocID="{435A76C7-6B0C-4A10-BD08-72D95BF1D002}" presName="parTx" presStyleLbl="revTx" presStyleIdx="5" presStyleCnt="6">
        <dgm:presLayoutVars>
          <dgm:chMax val="0"/>
          <dgm:chPref val="0"/>
        </dgm:presLayoutVars>
      </dgm:prSet>
      <dgm:spPr/>
    </dgm:pt>
  </dgm:ptLst>
  <dgm:cxnLst>
    <dgm:cxn modelId="{B2141929-FBD0-4D33-A1A6-2DEEF14FDF3D}" srcId="{9D1BEF42-7161-4D90-B355-50501481DE35}" destId="{38652E3B-77D9-4AC8-A792-1CF05FD6489C}" srcOrd="1" destOrd="0" parTransId="{9B445D87-D6EF-43AE-9984-D08AA2618341}" sibTransId="{EAB2BAF6-31A6-48B4-8638-E3B05C218854}"/>
    <dgm:cxn modelId="{4563B048-31C5-4E82-8D0E-1B53F8C48538}" type="presOf" srcId="{435A76C7-6B0C-4A10-BD08-72D95BF1D002}" destId="{4F939CD3-CC84-4AD9-BC77-B53803AB14F3}" srcOrd="0" destOrd="0" presId="urn:microsoft.com/office/officeart/2018/2/layout/IconVerticalSolidList"/>
    <dgm:cxn modelId="{F849204E-7E0A-4D1A-8526-0B09B07987E7}" srcId="{9D1BEF42-7161-4D90-B355-50501481DE35}" destId="{05B2F200-2C9E-4107-AB0C-893D15FE3F09}" srcOrd="0" destOrd="0" parTransId="{E10543FD-DB8E-4054-9F09-15FE249E8A1C}" sibTransId="{A842E1B0-174E-4287-BFF6-8BD69C9E6749}"/>
    <dgm:cxn modelId="{D7CD9551-8890-4C03-9789-D6D6F7279DA4}" type="presOf" srcId="{9D1BEF42-7161-4D90-B355-50501481DE35}" destId="{E6EB8F34-A1B7-4A86-A9BB-343F0F2CEDB0}" srcOrd="0" destOrd="0" presId="urn:microsoft.com/office/officeart/2018/2/layout/IconVerticalSolidList"/>
    <dgm:cxn modelId="{313E2495-33F2-474C-B4FF-A75AB2E55451}" type="presOf" srcId="{A7B8B8F6-22C3-4F60-BFAA-8B55066DABAB}" destId="{B3CF835F-B37A-4E5C-83B0-A7FA8671428B}" srcOrd="0" destOrd="0" presId="urn:microsoft.com/office/officeart/2018/2/layout/IconVerticalSolidList"/>
    <dgm:cxn modelId="{48085D9A-C09D-4A34-B9E6-667EAA896ACA}" type="presOf" srcId="{54A15FCD-5B81-4D32-99FA-C67898DC311B}" destId="{FFA328F4-3B0B-4B05-B06F-24AB924645D4}" srcOrd="0" destOrd="0" presId="urn:microsoft.com/office/officeart/2018/2/layout/IconVerticalSolidList"/>
    <dgm:cxn modelId="{E32860B4-20EB-4702-8EF5-3101F5A56D45}" srcId="{9D1BEF42-7161-4D90-B355-50501481DE35}" destId="{5A6FF38D-3719-4121-BEC3-0C6F0C2CB748}" srcOrd="2" destOrd="0" parTransId="{76EDD172-9F4E-42B9-A052-A34A28F3EA63}" sibTransId="{4C97405D-1338-464C-835D-B270409AB77C}"/>
    <dgm:cxn modelId="{02852BBA-01BB-4C4F-8C1F-0C535246DF4D}" srcId="{9D1BEF42-7161-4D90-B355-50501481DE35}" destId="{54A15FCD-5B81-4D32-99FA-C67898DC311B}" srcOrd="4" destOrd="0" parTransId="{5DA283E3-977A-4E32-973E-4F0571117AB0}" sibTransId="{F8659FF6-6DE3-49D0-ADC1-2BFC2104EB0D}"/>
    <dgm:cxn modelId="{191A83CA-0801-4BB6-9D06-7CA879E6A22B}" type="presOf" srcId="{38652E3B-77D9-4AC8-A792-1CF05FD6489C}" destId="{F57FAA5C-4ABB-4C1C-A950-132CAB862035}" srcOrd="0" destOrd="0" presId="urn:microsoft.com/office/officeart/2018/2/layout/IconVerticalSolidList"/>
    <dgm:cxn modelId="{C20BC6DC-A00D-4B5B-ACBD-5B6F2947CD5D}" srcId="{9D1BEF42-7161-4D90-B355-50501481DE35}" destId="{435A76C7-6B0C-4A10-BD08-72D95BF1D002}" srcOrd="5" destOrd="0" parTransId="{E780A922-5B14-403A-ACD7-94F7DC95DB5E}" sibTransId="{ACB393B3-C2C3-4FC7-BBA2-5BC162B91B1A}"/>
    <dgm:cxn modelId="{DB41E5E3-DC71-4DC1-BA05-D72F71C5A624}" type="presOf" srcId="{05B2F200-2C9E-4107-AB0C-893D15FE3F09}" destId="{F40B706D-F9AD-46C2-8951-9996EB66D71F}" srcOrd="0" destOrd="0" presId="urn:microsoft.com/office/officeart/2018/2/layout/IconVerticalSolidList"/>
    <dgm:cxn modelId="{A319B8EA-8A83-4F5E-B312-EB135C3DD1AD}" type="presOf" srcId="{5A6FF38D-3719-4121-BEC3-0C6F0C2CB748}" destId="{B03404C1-EE6B-40E7-846D-3B31523C3237}" srcOrd="0" destOrd="0" presId="urn:microsoft.com/office/officeart/2018/2/layout/IconVerticalSolidList"/>
    <dgm:cxn modelId="{66DC0EFF-AE35-4E02-9895-0507690EC1E4}" srcId="{9D1BEF42-7161-4D90-B355-50501481DE35}" destId="{A7B8B8F6-22C3-4F60-BFAA-8B55066DABAB}" srcOrd="3" destOrd="0" parTransId="{53AB4651-F88E-4C7C-90E2-E045E60D4919}" sibTransId="{CA7D100E-71A8-414D-B3D5-9E20AEDBBA7B}"/>
    <dgm:cxn modelId="{725ABF94-8714-4E0F-B47B-95151A3D62CD}" type="presParOf" srcId="{E6EB8F34-A1B7-4A86-A9BB-343F0F2CEDB0}" destId="{8516769F-0CE1-4C71-BCDC-7A11D0AA4AF9}" srcOrd="0" destOrd="0" presId="urn:microsoft.com/office/officeart/2018/2/layout/IconVerticalSolidList"/>
    <dgm:cxn modelId="{8D633027-6CFB-4189-B237-B6BECD718D0C}" type="presParOf" srcId="{8516769F-0CE1-4C71-BCDC-7A11D0AA4AF9}" destId="{DF67D3BD-0557-45A2-A2BD-B281BD15156F}" srcOrd="0" destOrd="0" presId="urn:microsoft.com/office/officeart/2018/2/layout/IconVerticalSolidList"/>
    <dgm:cxn modelId="{029D3B69-B208-4C03-BF09-99FAFD8AC66F}" type="presParOf" srcId="{8516769F-0CE1-4C71-BCDC-7A11D0AA4AF9}" destId="{D913DF1D-A431-46C6-9305-223AB274A0F2}" srcOrd="1" destOrd="0" presId="urn:microsoft.com/office/officeart/2018/2/layout/IconVerticalSolidList"/>
    <dgm:cxn modelId="{4DB827E5-FCFF-4739-9B0D-9FB979163662}" type="presParOf" srcId="{8516769F-0CE1-4C71-BCDC-7A11D0AA4AF9}" destId="{CAFD781E-9DA5-4CF8-921C-39D654BBD0E3}" srcOrd="2" destOrd="0" presId="urn:microsoft.com/office/officeart/2018/2/layout/IconVerticalSolidList"/>
    <dgm:cxn modelId="{533819C9-779D-46ED-B158-DA52C28B598D}" type="presParOf" srcId="{8516769F-0CE1-4C71-BCDC-7A11D0AA4AF9}" destId="{F40B706D-F9AD-46C2-8951-9996EB66D71F}" srcOrd="3" destOrd="0" presId="urn:microsoft.com/office/officeart/2018/2/layout/IconVerticalSolidList"/>
    <dgm:cxn modelId="{5199FF95-EEC6-4CA6-9F26-9CC6F331F0B1}" type="presParOf" srcId="{E6EB8F34-A1B7-4A86-A9BB-343F0F2CEDB0}" destId="{F20D2A6F-C4C9-4243-937F-C4191813E893}" srcOrd="1" destOrd="0" presId="urn:microsoft.com/office/officeart/2018/2/layout/IconVerticalSolidList"/>
    <dgm:cxn modelId="{0BDD8BED-C3ED-4466-840E-7B45D5817590}" type="presParOf" srcId="{E6EB8F34-A1B7-4A86-A9BB-343F0F2CEDB0}" destId="{E410116E-3069-47C4-8C2C-B557219EB4AD}" srcOrd="2" destOrd="0" presId="urn:microsoft.com/office/officeart/2018/2/layout/IconVerticalSolidList"/>
    <dgm:cxn modelId="{2DE0EFA0-1EAA-48D0-BBBC-C99718469C41}" type="presParOf" srcId="{E410116E-3069-47C4-8C2C-B557219EB4AD}" destId="{DB91A91D-034F-439C-B3BF-8CC3454BDCFF}" srcOrd="0" destOrd="0" presId="urn:microsoft.com/office/officeart/2018/2/layout/IconVerticalSolidList"/>
    <dgm:cxn modelId="{740346D1-BA15-4673-B0E6-8B751EA5F44E}" type="presParOf" srcId="{E410116E-3069-47C4-8C2C-B557219EB4AD}" destId="{88597C45-D18F-4CB6-AFE9-BBD42E782C38}" srcOrd="1" destOrd="0" presId="urn:microsoft.com/office/officeart/2018/2/layout/IconVerticalSolidList"/>
    <dgm:cxn modelId="{37F37D12-6974-4C0F-A5E0-75696CE6444F}" type="presParOf" srcId="{E410116E-3069-47C4-8C2C-B557219EB4AD}" destId="{A8311F41-2796-447C-B3FC-8862ADB2183B}" srcOrd="2" destOrd="0" presId="urn:microsoft.com/office/officeart/2018/2/layout/IconVerticalSolidList"/>
    <dgm:cxn modelId="{6AF788CC-A678-4FCC-931E-596C3F7B9258}" type="presParOf" srcId="{E410116E-3069-47C4-8C2C-B557219EB4AD}" destId="{F57FAA5C-4ABB-4C1C-A950-132CAB862035}" srcOrd="3" destOrd="0" presId="urn:microsoft.com/office/officeart/2018/2/layout/IconVerticalSolidList"/>
    <dgm:cxn modelId="{9A71202F-C305-4CD8-9FE1-380D473BC325}" type="presParOf" srcId="{E6EB8F34-A1B7-4A86-A9BB-343F0F2CEDB0}" destId="{46F7FE35-2DAD-4C0F-B524-52D8C544C19F}" srcOrd="3" destOrd="0" presId="urn:microsoft.com/office/officeart/2018/2/layout/IconVerticalSolidList"/>
    <dgm:cxn modelId="{4E45A8A5-1570-4F51-B8D3-EFF2B1C78783}" type="presParOf" srcId="{E6EB8F34-A1B7-4A86-A9BB-343F0F2CEDB0}" destId="{56DBA459-1A62-4363-9678-FC812DD66F56}" srcOrd="4" destOrd="0" presId="urn:microsoft.com/office/officeart/2018/2/layout/IconVerticalSolidList"/>
    <dgm:cxn modelId="{CEA97D4A-BC25-47CC-AEB4-BB8217C20E0E}" type="presParOf" srcId="{56DBA459-1A62-4363-9678-FC812DD66F56}" destId="{1F9A117F-5474-4B9F-B999-E95D356AC96A}" srcOrd="0" destOrd="0" presId="urn:microsoft.com/office/officeart/2018/2/layout/IconVerticalSolidList"/>
    <dgm:cxn modelId="{864A74B4-974E-4794-8A43-445F5A37ED2C}" type="presParOf" srcId="{56DBA459-1A62-4363-9678-FC812DD66F56}" destId="{E9535050-B04F-4F05-B6CB-E6A9433649B7}" srcOrd="1" destOrd="0" presId="urn:microsoft.com/office/officeart/2018/2/layout/IconVerticalSolidList"/>
    <dgm:cxn modelId="{1372005B-0845-470C-ADE4-096BDDCA93F9}" type="presParOf" srcId="{56DBA459-1A62-4363-9678-FC812DD66F56}" destId="{B32EE75F-F07E-4817-9FE9-435418A91BCF}" srcOrd="2" destOrd="0" presId="urn:microsoft.com/office/officeart/2018/2/layout/IconVerticalSolidList"/>
    <dgm:cxn modelId="{EE639ABF-0ABB-471C-8C3A-C150F051AB34}" type="presParOf" srcId="{56DBA459-1A62-4363-9678-FC812DD66F56}" destId="{B03404C1-EE6B-40E7-846D-3B31523C3237}" srcOrd="3" destOrd="0" presId="urn:microsoft.com/office/officeart/2018/2/layout/IconVerticalSolidList"/>
    <dgm:cxn modelId="{5421AC6B-8987-412C-9EC7-2684C6198CFF}" type="presParOf" srcId="{E6EB8F34-A1B7-4A86-A9BB-343F0F2CEDB0}" destId="{67C1676B-96CF-461C-A206-C529EC03A734}" srcOrd="5" destOrd="0" presId="urn:microsoft.com/office/officeart/2018/2/layout/IconVerticalSolidList"/>
    <dgm:cxn modelId="{2B6C6C22-46DD-4EF0-AF2A-CCB9B4E3E6AC}" type="presParOf" srcId="{E6EB8F34-A1B7-4A86-A9BB-343F0F2CEDB0}" destId="{7F6645A0-3690-496D-8648-D26C7CEDF42B}" srcOrd="6" destOrd="0" presId="urn:microsoft.com/office/officeart/2018/2/layout/IconVerticalSolidList"/>
    <dgm:cxn modelId="{5BA9F6B5-AC7A-4300-8A30-5819DA9ADF3A}" type="presParOf" srcId="{7F6645A0-3690-496D-8648-D26C7CEDF42B}" destId="{8A78CFFA-59D2-4CDE-9CF6-1D59824308C9}" srcOrd="0" destOrd="0" presId="urn:microsoft.com/office/officeart/2018/2/layout/IconVerticalSolidList"/>
    <dgm:cxn modelId="{A566CF59-EABB-4285-9CF3-B80CE848C867}" type="presParOf" srcId="{7F6645A0-3690-496D-8648-D26C7CEDF42B}" destId="{0933D918-A47E-40FE-91EA-0B86384F87ED}" srcOrd="1" destOrd="0" presId="urn:microsoft.com/office/officeart/2018/2/layout/IconVerticalSolidList"/>
    <dgm:cxn modelId="{5C467A75-AE1F-47A2-94C6-772F603C3E1D}" type="presParOf" srcId="{7F6645A0-3690-496D-8648-D26C7CEDF42B}" destId="{D27D90E3-E67C-4FC9-AEB3-9485B24E52FF}" srcOrd="2" destOrd="0" presId="urn:microsoft.com/office/officeart/2018/2/layout/IconVerticalSolidList"/>
    <dgm:cxn modelId="{B7D7DE51-93C8-422D-9E71-BD9868751402}" type="presParOf" srcId="{7F6645A0-3690-496D-8648-D26C7CEDF42B}" destId="{B3CF835F-B37A-4E5C-83B0-A7FA8671428B}" srcOrd="3" destOrd="0" presId="urn:microsoft.com/office/officeart/2018/2/layout/IconVerticalSolidList"/>
    <dgm:cxn modelId="{E526EC9A-A118-45EF-BBEC-A23881C79221}" type="presParOf" srcId="{E6EB8F34-A1B7-4A86-A9BB-343F0F2CEDB0}" destId="{2E79F1F6-DD3D-42FB-8966-7CFA3179A2A1}" srcOrd="7" destOrd="0" presId="urn:microsoft.com/office/officeart/2018/2/layout/IconVerticalSolidList"/>
    <dgm:cxn modelId="{D013942A-D0CB-4F89-A484-55343D2E4F12}" type="presParOf" srcId="{E6EB8F34-A1B7-4A86-A9BB-343F0F2CEDB0}" destId="{EBFE8571-370B-4795-AEF6-1394487B9117}" srcOrd="8" destOrd="0" presId="urn:microsoft.com/office/officeart/2018/2/layout/IconVerticalSolidList"/>
    <dgm:cxn modelId="{8867E22E-917A-49B0-8BF0-52DE7FD43A9F}" type="presParOf" srcId="{EBFE8571-370B-4795-AEF6-1394487B9117}" destId="{752B8332-D997-4B2F-B49C-E0CD4B2317A5}" srcOrd="0" destOrd="0" presId="urn:microsoft.com/office/officeart/2018/2/layout/IconVerticalSolidList"/>
    <dgm:cxn modelId="{58A144F9-5E66-4A3D-B870-9F2B5B13915C}" type="presParOf" srcId="{EBFE8571-370B-4795-AEF6-1394487B9117}" destId="{D7953DEC-8958-4909-98A1-94AB28167D3F}" srcOrd="1" destOrd="0" presId="urn:microsoft.com/office/officeart/2018/2/layout/IconVerticalSolidList"/>
    <dgm:cxn modelId="{E19147E0-7098-4D93-BA8F-3792AD18F655}" type="presParOf" srcId="{EBFE8571-370B-4795-AEF6-1394487B9117}" destId="{7876061A-E945-4EE6-B559-8D11307BE5CF}" srcOrd="2" destOrd="0" presId="urn:microsoft.com/office/officeart/2018/2/layout/IconVerticalSolidList"/>
    <dgm:cxn modelId="{CCD3211E-BFE3-4810-8A83-44D5FBD29158}" type="presParOf" srcId="{EBFE8571-370B-4795-AEF6-1394487B9117}" destId="{FFA328F4-3B0B-4B05-B06F-24AB924645D4}" srcOrd="3" destOrd="0" presId="urn:microsoft.com/office/officeart/2018/2/layout/IconVerticalSolidList"/>
    <dgm:cxn modelId="{243F5E44-C416-4B9E-B91C-197C2C301D4E}" type="presParOf" srcId="{E6EB8F34-A1B7-4A86-A9BB-343F0F2CEDB0}" destId="{3F491FF2-473C-472E-91ED-BCEC0826A764}" srcOrd="9" destOrd="0" presId="urn:microsoft.com/office/officeart/2018/2/layout/IconVerticalSolidList"/>
    <dgm:cxn modelId="{5BFD3EFC-63F0-4E9E-A7C6-3902EB2D2F51}" type="presParOf" srcId="{E6EB8F34-A1B7-4A86-A9BB-343F0F2CEDB0}" destId="{389DC453-A4E2-4181-8986-95FFFE0749BD}" srcOrd="10" destOrd="0" presId="urn:microsoft.com/office/officeart/2018/2/layout/IconVerticalSolidList"/>
    <dgm:cxn modelId="{0386B42B-EDE2-47FC-BF3A-729766E0D703}" type="presParOf" srcId="{389DC453-A4E2-4181-8986-95FFFE0749BD}" destId="{EBA42FF4-59BD-4C2E-B2FF-DA89578B7AD2}" srcOrd="0" destOrd="0" presId="urn:microsoft.com/office/officeart/2018/2/layout/IconVerticalSolidList"/>
    <dgm:cxn modelId="{DDB45B39-1C88-45A7-A6D8-814E950911CA}" type="presParOf" srcId="{389DC453-A4E2-4181-8986-95FFFE0749BD}" destId="{C317C936-62F7-4DF9-8EDF-0A8DFD6C357E}" srcOrd="1" destOrd="0" presId="urn:microsoft.com/office/officeart/2018/2/layout/IconVerticalSolidList"/>
    <dgm:cxn modelId="{325CC12A-BB4F-4E97-85D8-B9116DA7B429}" type="presParOf" srcId="{389DC453-A4E2-4181-8986-95FFFE0749BD}" destId="{2BEB2289-54F0-4A50-8AB9-1F08E14AF12B}" srcOrd="2" destOrd="0" presId="urn:microsoft.com/office/officeart/2018/2/layout/IconVerticalSolidList"/>
    <dgm:cxn modelId="{58E84E95-69EA-4A22-9527-81FB20D8109B}" type="presParOf" srcId="{389DC453-A4E2-4181-8986-95FFFE0749BD}" destId="{4F939CD3-CC84-4AD9-BC77-B53803AB14F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67D3BD-0557-45A2-A2BD-B281BD15156F}">
      <dsp:nvSpPr>
        <dsp:cNvPr id="0" name=""/>
        <dsp:cNvSpPr/>
      </dsp:nvSpPr>
      <dsp:spPr>
        <a:xfrm>
          <a:off x="0" y="1903"/>
          <a:ext cx="6513603" cy="811257"/>
        </a:xfrm>
        <a:prstGeom prst="roundRect">
          <a:avLst>
            <a:gd name="adj" fmla="val 10000"/>
          </a:avLst>
        </a:prstGeom>
        <a:solidFill>
          <a:schemeClr val="tx2">
            <a:lumMod val="60000"/>
            <a:lumOff val="40000"/>
          </a:schemeClr>
        </a:solidFill>
        <a:ln>
          <a:noFill/>
        </a:ln>
        <a:effectLst/>
      </dsp:spPr>
      <dsp:style>
        <a:lnRef idx="0">
          <a:scrgbClr r="0" g="0" b="0"/>
        </a:lnRef>
        <a:fillRef idx="1">
          <a:scrgbClr r="0" g="0" b="0"/>
        </a:fillRef>
        <a:effectRef idx="0">
          <a:scrgbClr r="0" g="0" b="0"/>
        </a:effectRef>
        <a:fontRef idx="minor"/>
      </dsp:style>
    </dsp:sp>
    <dsp:sp modelId="{D913DF1D-A431-46C6-9305-223AB274A0F2}">
      <dsp:nvSpPr>
        <dsp:cNvPr id="0" name=""/>
        <dsp:cNvSpPr/>
      </dsp:nvSpPr>
      <dsp:spPr>
        <a:xfrm>
          <a:off x="245405" y="184436"/>
          <a:ext cx="446191" cy="4461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0B706D-F9AD-46C2-8951-9996EB66D71F}">
      <dsp:nvSpPr>
        <dsp:cNvPr id="0" name=""/>
        <dsp:cNvSpPr/>
      </dsp:nvSpPr>
      <dsp:spPr>
        <a:xfrm>
          <a:off x="937002" y="1903"/>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en-US" sz="1900" kern="1200"/>
            <a:t>64 Counties Total</a:t>
          </a:r>
        </a:p>
      </dsp:txBody>
      <dsp:txXfrm>
        <a:off x="937002" y="1903"/>
        <a:ext cx="5576601" cy="811257"/>
      </dsp:txXfrm>
    </dsp:sp>
    <dsp:sp modelId="{DB91A91D-034F-439C-B3BF-8CC3454BDCFF}">
      <dsp:nvSpPr>
        <dsp:cNvPr id="0" name=""/>
        <dsp:cNvSpPr/>
      </dsp:nvSpPr>
      <dsp:spPr>
        <a:xfrm>
          <a:off x="0" y="1015975"/>
          <a:ext cx="6513603" cy="811257"/>
        </a:xfrm>
        <a:prstGeom prst="roundRect">
          <a:avLst>
            <a:gd name="adj" fmla="val 10000"/>
          </a:avLst>
        </a:prstGeom>
        <a:solidFill>
          <a:srgbClr val="FFC000"/>
        </a:solidFill>
        <a:ln>
          <a:noFill/>
        </a:ln>
        <a:effectLst/>
      </dsp:spPr>
      <dsp:style>
        <a:lnRef idx="0">
          <a:scrgbClr r="0" g="0" b="0"/>
        </a:lnRef>
        <a:fillRef idx="1">
          <a:scrgbClr r="0" g="0" b="0"/>
        </a:fillRef>
        <a:effectRef idx="0">
          <a:scrgbClr r="0" g="0" b="0"/>
        </a:effectRef>
        <a:fontRef idx="minor"/>
      </dsp:style>
    </dsp:sp>
    <dsp:sp modelId="{88597C45-D18F-4CB6-AFE9-BBD42E782C38}">
      <dsp:nvSpPr>
        <dsp:cNvPr id="0" name=""/>
        <dsp:cNvSpPr/>
      </dsp:nvSpPr>
      <dsp:spPr>
        <a:xfrm>
          <a:off x="245405" y="1198508"/>
          <a:ext cx="446191" cy="4461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7FAA5C-4ABB-4C1C-A950-132CAB862035}">
      <dsp:nvSpPr>
        <dsp:cNvPr id="0" name=""/>
        <dsp:cNvSpPr/>
      </dsp:nvSpPr>
      <dsp:spPr>
        <a:xfrm>
          <a:off x="937002" y="1015975"/>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en-US" sz="1900" kern="1200" dirty="0"/>
            <a:t>42 Opted-out immediately</a:t>
          </a:r>
        </a:p>
      </dsp:txBody>
      <dsp:txXfrm>
        <a:off x="937002" y="1015975"/>
        <a:ext cx="5576601" cy="811257"/>
      </dsp:txXfrm>
    </dsp:sp>
    <dsp:sp modelId="{1F9A117F-5474-4B9F-B999-E95D356AC96A}">
      <dsp:nvSpPr>
        <dsp:cNvPr id="0" name=""/>
        <dsp:cNvSpPr/>
      </dsp:nvSpPr>
      <dsp:spPr>
        <a:xfrm>
          <a:off x="0" y="2030048"/>
          <a:ext cx="6513603" cy="811257"/>
        </a:xfrm>
        <a:prstGeom prst="roundRect">
          <a:avLst>
            <a:gd name="adj" fmla="val 10000"/>
          </a:avLst>
        </a:prstGeom>
        <a:solidFill>
          <a:srgbClr val="C00000"/>
        </a:solidFill>
        <a:ln>
          <a:noFill/>
        </a:ln>
        <a:effectLst/>
      </dsp:spPr>
      <dsp:style>
        <a:lnRef idx="0">
          <a:scrgbClr r="0" g="0" b="0"/>
        </a:lnRef>
        <a:fillRef idx="1">
          <a:scrgbClr r="0" g="0" b="0"/>
        </a:fillRef>
        <a:effectRef idx="0">
          <a:scrgbClr r="0" g="0" b="0"/>
        </a:effectRef>
        <a:fontRef idx="minor"/>
      </dsp:style>
    </dsp:sp>
    <dsp:sp modelId="{E9535050-B04F-4F05-B6CB-E6A9433649B7}">
      <dsp:nvSpPr>
        <dsp:cNvPr id="0" name=""/>
        <dsp:cNvSpPr/>
      </dsp:nvSpPr>
      <dsp:spPr>
        <a:xfrm>
          <a:off x="245405" y="2212581"/>
          <a:ext cx="446191" cy="4461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3404C1-EE6B-40E7-846D-3B31523C3237}">
      <dsp:nvSpPr>
        <dsp:cNvPr id="0" name=""/>
        <dsp:cNvSpPr/>
      </dsp:nvSpPr>
      <dsp:spPr>
        <a:xfrm>
          <a:off x="937002" y="2030048"/>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en-US" sz="1900" kern="1200"/>
            <a:t>38 Continue the opt-out currently</a:t>
          </a:r>
        </a:p>
      </dsp:txBody>
      <dsp:txXfrm>
        <a:off x="937002" y="2030048"/>
        <a:ext cx="5576601" cy="811257"/>
      </dsp:txXfrm>
    </dsp:sp>
    <dsp:sp modelId="{8A78CFFA-59D2-4CDE-9CF6-1D59824308C9}">
      <dsp:nvSpPr>
        <dsp:cNvPr id="0" name=""/>
        <dsp:cNvSpPr/>
      </dsp:nvSpPr>
      <dsp:spPr>
        <a:xfrm>
          <a:off x="0" y="3044120"/>
          <a:ext cx="6513603" cy="811257"/>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0933D918-A47E-40FE-91EA-0B86384F87ED}">
      <dsp:nvSpPr>
        <dsp:cNvPr id="0" name=""/>
        <dsp:cNvSpPr/>
      </dsp:nvSpPr>
      <dsp:spPr>
        <a:xfrm>
          <a:off x="245405" y="3226653"/>
          <a:ext cx="446191" cy="44619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CF835F-B37A-4E5C-83B0-A7FA8671428B}">
      <dsp:nvSpPr>
        <dsp:cNvPr id="0" name=""/>
        <dsp:cNvSpPr/>
      </dsp:nvSpPr>
      <dsp:spPr>
        <a:xfrm>
          <a:off x="937002" y="3044120"/>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en-US" sz="1900" kern="1200" dirty="0"/>
            <a:t>4 Reversed after moratorium ended (1-4 years)</a:t>
          </a:r>
        </a:p>
      </dsp:txBody>
      <dsp:txXfrm>
        <a:off x="937002" y="3044120"/>
        <a:ext cx="5576601" cy="811257"/>
      </dsp:txXfrm>
    </dsp:sp>
    <dsp:sp modelId="{752B8332-D997-4B2F-B49C-E0CD4B2317A5}">
      <dsp:nvSpPr>
        <dsp:cNvPr id="0" name=""/>
        <dsp:cNvSpPr/>
      </dsp:nvSpPr>
      <dsp:spPr>
        <a:xfrm>
          <a:off x="0" y="4058192"/>
          <a:ext cx="6513603" cy="811257"/>
        </a:xfrm>
        <a:prstGeom prst="roundRect">
          <a:avLst>
            <a:gd name="adj" fmla="val 10000"/>
          </a:avLst>
        </a:prstGeom>
        <a:solidFill>
          <a:srgbClr val="669900"/>
        </a:solidFill>
        <a:ln>
          <a:noFill/>
        </a:ln>
        <a:effectLst/>
      </dsp:spPr>
      <dsp:style>
        <a:lnRef idx="0">
          <a:scrgbClr r="0" g="0" b="0"/>
        </a:lnRef>
        <a:fillRef idx="1">
          <a:scrgbClr r="0" g="0" b="0"/>
        </a:fillRef>
        <a:effectRef idx="0">
          <a:scrgbClr r="0" g="0" b="0"/>
        </a:effectRef>
        <a:fontRef idx="minor"/>
      </dsp:style>
    </dsp:sp>
    <dsp:sp modelId="{D7953DEC-8958-4909-98A1-94AB28167D3F}">
      <dsp:nvSpPr>
        <dsp:cNvPr id="0" name=""/>
        <dsp:cNvSpPr/>
      </dsp:nvSpPr>
      <dsp:spPr>
        <a:xfrm>
          <a:off x="245405" y="4240725"/>
          <a:ext cx="446191" cy="44619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A328F4-3B0B-4B05-B06F-24AB924645D4}">
      <dsp:nvSpPr>
        <dsp:cNvPr id="0" name=""/>
        <dsp:cNvSpPr/>
      </dsp:nvSpPr>
      <dsp:spPr>
        <a:xfrm>
          <a:off x="937002" y="4058192"/>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en-US" sz="1900" kern="1200"/>
            <a:t>13 Counties are “all-in” with all functions/operations</a:t>
          </a:r>
        </a:p>
      </dsp:txBody>
      <dsp:txXfrm>
        <a:off x="937002" y="4058192"/>
        <a:ext cx="5576601" cy="811257"/>
      </dsp:txXfrm>
    </dsp:sp>
    <dsp:sp modelId="{EBA42FF4-59BD-4C2E-B2FF-DA89578B7AD2}">
      <dsp:nvSpPr>
        <dsp:cNvPr id="0" name=""/>
        <dsp:cNvSpPr/>
      </dsp:nvSpPr>
      <dsp:spPr>
        <a:xfrm>
          <a:off x="0" y="5072264"/>
          <a:ext cx="6513603" cy="811257"/>
        </a:xfrm>
        <a:prstGeom prst="roundRect">
          <a:avLst>
            <a:gd name="adj" fmla="val 10000"/>
          </a:avLst>
        </a:prstGeom>
        <a:solidFill>
          <a:schemeClr val="bg2">
            <a:lumMod val="50000"/>
          </a:schemeClr>
        </a:solidFill>
        <a:ln>
          <a:noFill/>
        </a:ln>
        <a:effectLst/>
      </dsp:spPr>
      <dsp:style>
        <a:lnRef idx="0">
          <a:scrgbClr r="0" g="0" b="0"/>
        </a:lnRef>
        <a:fillRef idx="1">
          <a:scrgbClr r="0" g="0" b="0"/>
        </a:fillRef>
        <a:effectRef idx="0">
          <a:scrgbClr r="0" g="0" b="0"/>
        </a:effectRef>
        <a:fontRef idx="minor"/>
      </dsp:style>
    </dsp:sp>
    <dsp:sp modelId="{C317C936-62F7-4DF9-8EDF-0A8DFD6C357E}">
      <dsp:nvSpPr>
        <dsp:cNvPr id="0" name=""/>
        <dsp:cNvSpPr/>
      </dsp:nvSpPr>
      <dsp:spPr>
        <a:xfrm>
          <a:off x="245405" y="5254797"/>
          <a:ext cx="446191" cy="44619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939CD3-CC84-4AD9-BC77-B53803AB14F3}">
      <dsp:nvSpPr>
        <dsp:cNvPr id="0" name=""/>
        <dsp:cNvSpPr/>
      </dsp:nvSpPr>
      <dsp:spPr>
        <a:xfrm>
          <a:off x="937002" y="5072264"/>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en-US" sz="1900" kern="1200" dirty="0"/>
            <a:t>13 Others allow pieces but not all (labs, growing, manufacturing but not retail)</a:t>
          </a:r>
        </a:p>
      </dsp:txBody>
      <dsp:txXfrm>
        <a:off x="937002" y="5072264"/>
        <a:ext cx="5576601" cy="81125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DE67D8-1CE8-4A09-A539-BE4AFD271176}" type="datetimeFigureOut">
              <a:rPr lang="en-US" smtClean="0"/>
              <a:t>9/9/2019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B4AD5F-3DD8-4A56-B5F2-99B048779FFB}" type="slidenum">
              <a:rPr lang="en-US" smtClean="0"/>
              <a:t>‹#›</a:t>
            </a:fld>
            <a:endParaRPr lang="en-US"/>
          </a:p>
        </p:txBody>
      </p:sp>
    </p:spTree>
    <p:extLst>
      <p:ext uri="{BB962C8B-B14F-4D97-AF65-F5344CB8AC3E}">
        <p14:creationId xmlns:p14="http://schemas.microsoft.com/office/powerpoint/2010/main" val="4159178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questdiagnostics.com/home/physicians/health-trends/drug-testing"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33792-F337-49B4-B4F2-939A11D5847D}" type="slidenum">
              <a:rPr lang="en-US" smtClean="0"/>
              <a:t>61</a:t>
            </a:fld>
            <a:endParaRPr lang="en-US" dirty="0"/>
          </a:p>
        </p:txBody>
      </p:sp>
    </p:spTree>
    <p:extLst>
      <p:ext uri="{BB962C8B-B14F-4D97-AF65-F5344CB8AC3E}">
        <p14:creationId xmlns:p14="http://schemas.microsoft.com/office/powerpoint/2010/main" val="3169570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33792-F337-49B4-B4F2-939A11D5847D}" type="slidenum">
              <a:rPr lang="en-US" smtClean="0"/>
              <a:t>62</a:t>
            </a:fld>
            <a:endParaRPr lang="en-US" dirty="0"/>
          </a:p>
        </p:txBody>
      </p:sp>
    </p:spTree>
    <p:extLst>
      <p:ext uri="{BB962C8B-B14F-4D97-AF65-F5344CB8AC3E}">
        <p14:creationId xmlns:p14="http://schemas.microsoft.com/office/powerpoint/2010/main" val="2740115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Quest Diagnostics’ Drug Testing Index showed that in 2013, positive results for marijuana increased 6.2%.  Marijuana positivity rates were dramatically higher in the two states with legal recreational marijuana:  marijuana positivity rates increased 20% in Colorado and increased 23% in Washington.  Quest Diagnostics Drug Testing Index. (2014, September 11). Workforce drug test positivity rate increases for the first time in 10 years, driven by marijuana and amphetamines, finds Quest Diagnostics Drug Testing </a:t>
            </a:r>
            <a:r>
              <a:rPr lang="en-US" sz="1200" kern="1200" dirty="0" err="1">
                <a:solidFill>
                  <a:schemeClr val="tx1"/>
                </a:solidFill>
                <a:effectLst/>
                <a:latin typeface="+mn-lt"/>
                <a:ea typeface="+mn-ea"/>
                <a:cs typeface="+mn-cs"/>
              </a:rPr>
              <a:t>Index</a:t>
            </a:r>
            <a:r>
              <a:rPr lang="en-US" sz="1200" kern="1200" baseline="30000" dirty="0" err="1">
                <a:solidFill>
                  <a:schemeClr val="tx1"/>
                </a:solidFill>
                <a:effectLst/>
                <a:latin typeface="+mn-lt"/>
                <a:ea typeface="+mn-ea"/>
                <a:cs typeface="+mn-cs"/>
              </a:rPr>
              <a:t>TM</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analysis of employment drug tests. Madison, NJ: Quest Diagnostics. Available: </a:t>
            </a:r>
            <a:r>
              <a:rPr lang="en-US" sz="1200" u="sng" kern="1200" dirty="0">
                <a:solidFill>
                  <a:schemeClr val="tx1"/>
                </a:solidFill>
                <a:effectLst/>
                <a:latin typeface="+mn-lt"/>
                <a:ea typeface="+mn-ea"/>
                <a:cs typeface="+mn-cs"/>
                <a:hlinkClick r:id="rId3"/>
              </a:rPr>
              <a:t>http://www.questdiagnostics.com/home/physicians/health-trends/drug-testing</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05A6A01-DF1D-4E88-9ADD-1453AF50A0A5}" type="slidenum">
              <a:rPr lang="en-US" smtClean="0"/>
              <a:t>65</a:t>
            </a:fld>
            <a:endParaRPr lang="en-US"/>
          </a:p>
        </p:txBody>
      </p:sp>
    </p:spTree>
    <p:extLst>
      <p:ext uri="{BB962C8B-B14F-4D97-AF65-F5344CB8AC3E}">
        <p14:creationId xmlns:p14="http://schemas.microsoft.com/office/powerpoint/2010/main" val="2475719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C738E07-5687-49A3-A4A4-1BD54AD75028}"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D08FD-E742-4920-93B1-43A3530FAADF}" type="slidenum">
              <a:rPr lang="en-US" smtClean="0"/>
              <a:t>‹#›</a:t>
            </a:fld>
            <a:endParaRPr lang="en-US"/>
          </a:p>
        </p:txBody>
      </p:sp>
    </p:spTree>
    <p:extLst>
      <p:ext uri="{BB962C8B-B14F-4D97-AF65-F5344CB8AC3E}">
        <p14:creationId xmlns:p14="http://schemas.microsoft.com/office/powerpoint/2010/main" val="1531741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738E07-5687-49A3-A4A4-1BD54AD75028}"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D08FD-E742-4920-93B1-43A3530FAADF}" type="slidenum">
              <a:rPr lang="en-US" smtClean="0"/>
              <a:t>‹#›</a:t>
            </a:fld>
            <a:endParaRPr lang="en-US"/>
          </a:p>
        </p:txBody>
      </p:sp>
    </p:spTree>
    <p:extLst>
      <p:ext uri="{BB962C8B-B14F-4D97-AF65-F5344CB8AC3E}">
        <p14:creationId xmlns:p14="http://schemas.microsoft.com/office/powerpoint/2010/main" val="2282307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738E07-5687-49A3-A4A4-1BD54AD75028}"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D08FD-E742-4920-93B1-43A3530FAADF}" type="slidenum">
              <a:rPr lang="en-US" smtClean="0"/>
              <a:t>‹#›</a:t>
            </a:fld>
            <a:endParaRPr lang="en-US"/>
          </a:p>
        </p:txBody>
      </p:sp>
    </p:spTree>
    <p:extLst>
      <p:ext uri="{BB962C8B-B14F-4D97-AF65-F5344CB8AC3E}">
        <p14:creationId xmlns:p14="http://schemas.microsoft.com/office/powerpoint/2010/main" val="1642047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738E07-5687-49A3-A4A4-1BD54AD75028}"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D08FD-E742-4920-93B1-43A3530FAADF}" type="slidenum">
              <a:rPr lang="en-US" smtClean="0"/>
              <a:t>‹#›</a:t>
            </a:fld>
            <a:endParaRPr lang="en-US"/>
          </a:p>
        </p:txBody>
      </p:sp>
    </p:spTree>
    <p:extLst>
      <p:ext uri="{BB962C8B-B14F-4D97-AF65-F5344CB8AC3E}">
        <p14:creationId xmlns:p14="http://schemas.microsoft.com/office/powerpoint/2010/main" val="929143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738E07-5687-49A3-A4A4-1BD54AD75028}"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D08FD-E742-4920-93B1-43A3530FAADF}" type="slidenum">
              <a:rPr lang="en-US" smtClean="0"/>
              <a:t>‹#›</a:t>
            </a:fld>
            <a:endParaRPr lang="en-US"/>
          </a:p>
        </p:txBody>
      </p:sp>
    </p:spTree>
    <p:extLst>
      <p:ext uri="{BB962C8B-B14F-4D97-AF65-F5344CB8AC3E}">
        <p14:creationId xmlns:p14="http://schemas.microsoft.com/office/powerpoint/2010/main" val="3906602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738E07-5687-49A3-A4A4-1BD54AD75028}" type="datetimeFigureOut">
              <a:rPr lang="en-US" smtClean="0"/>
              <a:t>9/9/2019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CD08FD-E742-4920-93B1-43A3530FAADF}" type="slidenum">
              <a:rPr lang="en-US" smtClean="0"/>
              <a:t>‹#›</a:t>
            </a:fld>
            <a:endParaRPr lang="en-US"/>
          </a:p>
        </p:txBody>
      </p:sp>
    </p:spTree>
    <p:extLst>
      <p:ext uri="{BB962C8B-B14F-4D97-AF65-F5344CB8AC3E}">
        <p14:creationId xmlns:p14="http://schemas.microsoft.com/office/powerpoint/2010/main" val="946883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738E07-5687-49A3-A4A4-1BD54AD75028}" type="datetimeFigureOut">
              <a:rPr lang="en-US" smtClean="0"/>
              <a:t>9/9/2019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CD08FD-E742-4920-93B1-43A3530FAADF}" type="slidenum">
              <a:rPr lang="en-US" smtClean="0"/>
              <a:t>‹#›</a:t>
            </a:fld>
            <a:endParaRPr lang="en-US"/>
          </a:p>
        </p:txBody>
      </p:sp>
    </p:spTree>
    <p:extLst>
      <p:ext uri="{BB962C8B-B14F-4D97-AF65-F5344CB8AC3E}">
        <p14:creationId xmlns:p14="http://schemas.microsoft.com/office/powerpoint/2010/main" val="2115815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738E07-5687-49A3-A4A4-1BD54AD75028}" type="datetimeFigureOut">
              <a:rPr lang="en-US" smtClean="0"/>
              <a:t>9/9/2019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CD08FD-E742-4920-93B1-43A3530FAADF}" type="slidenum">
              <a:rPr lang="en-US" smtClean="0"/>
              <a:t>‹#›</a:t>
            </a:fld>
            <a:endParaRPr lang="en-US"/>
          </a:p>
        </p:txBody>
      </p:sp>
    </p:spTree>
    <p:extLst>
      <p:ext uri="{BB962C8B-B14F-4D97-AF65-F5344CB8AC3E}">
        <p14:creationId xmlns:p14="http://schemas.microsoft.com/office/powerpoint/2010/main" val="1869814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738E07-5687-49A3-A4A4-1BD54AD75028}" type="datetimeFigureOut">
              <a:rPr lang="en-US" smtClean="0"/>
              <a:t>9/9/2019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CD08FD-E742-4920-93B1-43A3530FAADF}" type="slidenum">
              <a:rPr lang="en-US" smtClean="0"/>
              <a:t>‹#›</a:t>
            </a:fld>
            <a:endParaRPr lang="en-US"/>
          </a:p>
        </p:txBody>
      </p:sp>
    </p:spTree>
    <p:extLst>
      <p:ext uri="{BB962C8B-B14F-4D97-AF65-F5344CB8AC3E}">
        <p14:creationId xmlns:p14="http://schemas.microsoft.com/office/powerpoint/2010/main" val="1289233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738E07-5687-49A3-A4A4-1BD54AD75028}" type="datetimeFigureOut">
              <a:rPr lang="en-US" smtClean="0"/>
              <a:t>9/9/2019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CD08FD-E742-4920-93B1-43A3530FAADF}" type="slidenum">
              <a:rPr lang="en-US" smtClean="0"/>
              <a:t>‹#›</a:t>
            </a:fld>
            <a:endParaRPr lang="en-US"/>
          </a:p>
        </p:txBody>
      </p:sp>
    </p:spTree>
    <p:extLst>
      <p:ext uri="{BB962C8B-B14F-4D97-AF65-F5344CB8AC3E}">
        <p14:creationId xmlns:p14="http://schemas.microsoft.com/office/powerpoint/2010/main" val="2891935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738E07-5687-49A3-A4A4-1BD54AD75028}" type="datetimeFigureOut">
              <a:rPr lang="en-US" smtClean="0"/>
              <a:t>9/9/2019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CD08FD-E742-4920-93B1-43A3530FAADF}" type="slidenum">
              <a:rPr lang="en-US" smtClean="0"/>
              <a:t>‹#›</a:t>
            </a:fld>
            <a:endParaRPr lang="en-US"/>
          </a:p>
        </p:txBody>
      </p:sp>
    </p:spTree>
    <p:extLst>
      <p:ext uri="{BB962C8B-B14F-4D97-AF65-F5344CB8AC3E}">
        <p14:creationId xmlns:p14="http://schemas.microsoft.com/office/powerpoint/2010/main" val="4191454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738E07-5687-49A3-A4A4-1BD54AD75028}" type="datetimeFigureOut">
              <a:rPr lang="en-US" smtClean="0"/>
              <a:t>9/9/2019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CD08FD-E742-4920-93B1-43A3530FAADF}" type="slidenum">
              <a:rPr lang="en-US" smtClean="0"/>
              <a:t>‹#›</a:t>
            </a:fld>
            <a:endParaRPr lang="en-US"/>
          </a:p>
        </p:txBody>
      </p:sp>
    </p:spTree>
    <p:extLst>
      <p:ext uri="{BB962C8B-B14F-4D97-AF65-F5344CB8AC3E}">
        <p14:creationId xmlns:p14="http://schemas.microsoft.com/office/powerpoint/2010/main" val="63977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45.jp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7.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7.xml"/><Relationship Id="rId5" Type="http://schemas.openxmlformats.org/officeDocument/2006/relationships/image" Target="../media/image61.jp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3.jpg"/><Relationship Id="rId7" Type="http://schemas.openxmlformats.org/officeDocument/2006/relationships/image" Target="../media/image6.png"/><Relationship Id="rId2" Type="http://schemas.openxmlformats.org/officeDocument/2006/relationships/image" Target="../media/image62.jp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64.jp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0.jp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4.jpg"/><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6.jp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hyperlink" Target="https://www.washingtonpost.com/national/potent-pot-vulnerable-teens-trigger-concerns-in-first-states-to-legalize-marijuana/2019/06/15/52df638a-8c9a-11e9-8f69-a2795fca3343_story.html?noredirect=on&amp;utm_term=.fd410fe35f4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7.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8.tif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4.jp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3.tif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5.tiff"/><Relationship Id="rId2" Type="http://schemas.openxmlformats.org/officeDocument/2006/relationships/image" Target="../media/image10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hyperlink" Target="https://www.mentalhealthamerica.net/conditions/risky-business-marijuana-use"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11.png"/></Relationships>
</file>

<file path=ppt/slides/_rels/slide56.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14.jpg"/></Relationships>
</file>

<file path=ppt/slides/_rels/slide57.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17.JPG"/><Relationship Id="rId4" Type="http://schemas.openxmlformats.org/officeDocument/2006/relationships/image" Target="../media/image116.JPG"/></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8.jpg"/><Relationship Id="rId4" Type="http://schemas.openxmlformats.org/officeDocument/2006/relationships/image" Target="../media/image27.jpg"/></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4.jpg"/><Relationship Id="rId5" Type="http://schemas.openxmlformats.org/officeDocument/2006/relationships/image" Target="../media/image123.jpg"/><Relationship Id="rId4" Type="http://schemas.openxmlformats.org/officeDocument/2006/relationships/image" Target="../media/image122.jpg"/></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hyperlink" Target="http://gazette.com/drug-use-a-problem-for-employers/article/1548427" TargetMode="Externa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9.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25.jpg"/><Relationship Id="rId4" Type="http://schemas.openxmlformats.org/officeDocument/2006/relationships/image" Target="../media/image31.jpg"/></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0.tif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1.tif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www.ccu.edu/centennial/policy-briefs/marijuana-costs/"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6.pn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6.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6789" y="0"/>
            <a:ext cx="4587064" cy="6832640"/>
          </a:xfrm>
          <a:prstGeom prst="rect">
            <a:avLst/>
          </a:prstGeom>
          <a:solidFill>
            <a:srgbClr val="669900"/>
          </a:solidFill>
        </p:spPr>
        <p:style>
          <a:lnRef idx="1">
            <a:schemeClr val="accent3"/>
          </a:lnRef>
          <a:fillRef idx="3">
            <a:schemeClr val="accent3"/>
          </a:fillRef>
          <a:effectRef idx="2">
            <a:schemeClr val="accent3"/>
          </a:effectRef>
          <a:fontRef idx="minor">
            <a:schemeClr val="lt1"/>
          </a:fontRef>
        </p:style>
        <p:txBody>
          <a:bodyPr wrap="square" rtlCol="0">
            <a:spAutoFit/>
          </a:bodyPr>
          <a:lstStyle/>
          <a:p>
            <a:endParaRPr lang="en-US" sz="5400" dirty="0"/>
          </a:p>
          <a:p>
            <a:pPr algn="ctr"/>
            <a:endParaRPr lang="en-US" sz="5400" b="1" dirty="0"/>
          </a:p>
          <a:p>
            <a:pPr algn="ctr"/>
            <a:endParaRPr lang="en-US" sz="5400" b="1" dirty="0"/>
          </a:p>
          <a:p>
            <a:pPr algn="ctr"/>
            <a:endParaRPr lang="en-US" sz="800" b="1" dirty="0"/>
          </a:p>
          <a:p>
            <a:pPr algn="ctr"/>
            <a:endParaRPr lang="en-US" sz="800" b="1" dirty="0"/>
          </a:p>
          <a:p>
            <a:pPr algn="ctr"/>
            <a:endParaRPr lang="en-US" sz="800" b="1" dirty="0"/>
          </a:p>
          <a:p>
            <a:pPr algn="ctr"/>
            <a:endParaRPr lang="en-US" sz="800" dirty="0">
              <a:effectLst>
                <a:outerShdw blurRad="38100" dist="38100" dir="2700000" algn="tl">
                  <a:srgbClr val="000000">
                    <a:alpha val="43137"/>
                  </a:srgbClr>
                </a:outerShdw>
              </a:effectLst>
            </a:endParaRPr>
          </a:p>
          <a:p>
            <a:pPr algn="ctr"/>
            <a:r>
              <a:rPr lang="en-US" sz="4400" dirty="0">
                <a:effectLst>
                  <a:outerShdw blurRad="38100" dist="38100" dir="2700000" algn="tl">
                    <a:srgbClr val="000000">
                      <a:alpha val="43137"/>
                    </a:srgbClr>
                  </a:outerShdw>
                </a:effectLst>
              </a:rPr>
              <a:t>How Will Recreational Marijuana &amp; Vaping Look in Your Community?  </a:t>
            </a:r>
            <a:endParaRPr lang="en-US" sz="4400" dirty="0"/>
          </a:p>
          <a:p>
            <a:endParaRPr lang="en-US" sz="8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8554" r="31567"/>
          <a:stretch/>
        </p:blipFill>
        <p:spPr>
          <a:xfrm>
            <a:off x="6293853" y="1619706"/>
            <a:ext cx="2804160" cy="42164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0708" t="1928" r="34062" b="-1928"/>
          <a:stretch/>
        </p:blipFill>
        <p:spPr>
          <a:xfrm>
            <a:off x="9199704" y="1619706"/>
            <a:ext cx="2928838" cy="429981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7229" r="23242"/>
          <a:stretch/>
        </p:blipFill>
        <p:spPr>
          <a:xfrm>
            <a:off x="64168" y="1619706"/>
            <a:ext cx="1642621" cy="42164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5061" y="181672"/>
            <a:ext cx="2890070" cy="2395912"/>
          </a:xfrm>
          <a:prstGeom prst="rect">
            <a:avLst/>
          </a:prstGeom>
        </p:spPr>
      </p:pic>
    </p:spTree>
    <p:extLst>
      <p:ext uri="{BB962C8B-B14F-4D97-AF65-F5344CB8AC3E}">
        <p14:creationId xmlns:p14="http://schemas.microsoft.com/office/powerpoint/2010/main" val="219082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110" y="341647"/>
            <a:ext cx="3651249" cy="2738437"/>
          </a:xfrm>
          <a:prstGeom prst="rect">
            <a:avLst/>
          </a:prstGeom>
          <a:effectLst>
            <a:softEdge rad="127000"/>
          </a:effec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8148" y="4772027"/>
            <a:ext cx="2581275" cy="1771650"/>
          </a:xfrm>
          <a:prstGeom prst="rect">
            <a:avLst/>
          </a:prstGeom>
          <a:effectLst>
            <a:softEdge rad="635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653" y="341647"/>
            <a:ext cx="7390700" cy="4195762"/>
          </a:xfrm>
          <a:prstGeom prst="rect">
            <a:avLst/>
          </a:prstGeom>
          <a:effectLst>
            <a:softEdge rad="127000"/>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653" y="4752475"/>
            <a:ext cx="3153115" cy="1771650"/>
          </a:xfrm>
          <a:prstGeom prst="rect">
            <a:avLst/>
          </a:prstGeom>
          <a:effectLst>
            <a:softEdge rad="63500"/>
          </a:effectLst>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26599" r="24786"/>
          <a:stretch/>
        </p:blipFill>
        <p:spPr>
          <a:xfrm>
            <a:off x="9927760" y="2989516"/>
            <a:ext cx="2249905" cy="2591686"/>
          </a:xfrm>
          <a:prstGeom prst="rect">
            <a:avLst/>
          </a:prstGeom>
          <a:effectLst>
            <a:softEdge rad="127000"/>
          </a:effectLst>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7414" t="11670" r="7799" b="10818"/>
          <a:stretch/>
        </p:blipFill>
        <p:spPr>
          <a:xfrm>
            <a:off x="6109423" y="4740443"/>
            <a:ext cx="4487780" cy="2117557"/>
          </a:xfrm>
          <a:prstGeom prst="rect">
            <a:avLst/>
          </a:prstGeom>
          <a:effectLst>
            <a:softEdge rad="63500"/>
          </a:effec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7972" y="3104883"/>
            <a:ext cx="1738212" cy="1738212"/>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2692086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52800" y="246494"/>
            <a:ext cx="6787166" cy="923330"/>
          </a:xfrm>
          <a:prstGeom prst="rect">
            <a:avLst/>
          </a:prstGeom>
          <a:noFill/>
        </p:spPr>
        <p:txBody>
          <a:bodyPr wrap="square" rtlCol="0">
            <a:spAutoFit/>
          </a:bodyPr>
          <a:lstStyle/>
          <a:p>
            <a:pPr algn="ctr"/>
            <a:r>
              <a:rPr lang="en-US" sz="5400" b="1" dirty="0">
                <a:solidFill>
                  <a:schemeClr val="bg2">
                    <a:lumMod val="10000"/>
                  </a:schemeClr>
                </a:solidFill>
                <a:effectLst>
                  <a:outerShdw blurRad="38100" dist="38100" dir="2700000" algn="tl">
                    <a:srgbClr val="000000">
                      <a:alpha val="43137"/>
                    </a:srgbClr>
                  </a:outerShdw>
                </a:effectLst>
              </a:rPr>
              <a:t>“Gas &amp; Grass” Station</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0183" t="24510" r="6968" b="18817"/>
          <a:stretch/>
        </p:blipFill>
        <p:spPr>
          <a:xfrm>
            <a:off x="2861761" y="1710663"/>
            <a:ext cx="9167946" cy="3662056"/>
          </a:xfrm>
          <a:prstGeom prst="rect">
            <a:avLst/>
          </a:prstGeom>
          <a:effectLst>
            <a:softEdge rad="127000"/>
          </a:effec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1155" b="21665"/>
          <a:stretch/>
        </p:blipFill>
        <p:spPr>
          <a:xfrm rot="5400000">
            <a:off x="-1592482" y="2210180"/>
            <a:ext cx="6505648" cy="2789992"/>
          </a:xfrm>
          <a:prstGeom prst="rect">
            <a:avLst/>
          </a:prstGeom>
          <a:effectLst>
            <a:softEdge rad="317500"/>
          </a:effectLst>
        </p:spPr>
      </p:pic>
      <p:cxnSp>
        <p:nvCxnSpPr>
          <p:cNvPr id="7" name="Straight Arrow Connector 6"/>
          <p:cNvCxnSpPr/>
          <p:nvPr/>
        </p:nvCxnSpPr>
        <p:spPr>
          <a:xfrm flipH="1">
            <a:off x="3544186" y="2797935"/>
            <a:ext cx="940158" cy="631065"/>
          </a:xfrm>
          <a:prstGeom prst="straightConnector1">
            <a:avLst/>
          </a:prstGeom>
          <a:ln w="82550">
            <a:solidFill>
              <a:schemeClr val="accent5">
                <a:lumMod val="60000"/>
                <a:lumOff val="40000"/>
              </a:schemeClr>
            </a:solidFill>
            <a:tailEnd type="triangle"/>
          </a:ln>
        </p:spPr>
        <p:style>
          <a:lnRef idx="2">
            <a:schemeClr val="accent6"/>
          </a:lnRef>
          <a:fillRef idx="0">
            <a:schemeClr val="accent6"/>
          </a:fillRef>
          <a:effectRef idx="1">
            <a:schemeClr val="accent6"/>
          </a:effectRef>
          <a:fontRef idx="minor">
            <a:schemeClr val="tx1"/>
          </a:fontRef>
        </p:style>
      </p:cxn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2556562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29" y="476628"/>
            <a:ext cx="7595927" cy="6035309"/>
          </a:xfrm>
          <a:prstGeom prst="rect">
            <a:avLst/>
          </a:prstGeom>
          <a:effectLst>
            <a:softEdge rad="317500"/>
          </a:effectLst>
        </p:spPr>
      </p:pic>
      <p:sp>
        <p:nvSpPr>
          <p:cNvPr id="5" name="TextBox 4"/>
          <p:cNvSpPr txBox="1"/>
          <p:nvPr/>
        </p:nvSpPr>
        <p:spPr>
          <a:xfrm>
            <a:off x="8038532" y="819320"/>
            <a:ext cx="3493825" cy="5262979"/>
          </a:xfrm>
          <a:prstGeom prst="rect">
            <a:avLst/>
          </a:prstGeom>
          <a:noFill/>
        </p:spPr>
        <p:txBody>
          <a:bodyPr wrap="square" rtlCol="0">
            <a:spAutoFit/>
          </a:bodyPr>
          <a:lstStyle/>
          <a:p>
            <a:pPr>
              <a:lnSpc>
                <a:spcPct val="200000"/>
              </a:lnSpc>
            </a:pPr>
            <a:r>
              <a:rPr lang="en-US" sz="2800" b="1" dirty="0">
                <a:solidFill>
                  <a:schemeClr val="accent4">
                    <a:lumMod val="50000"/>
                  </a:schemeClr>
                </a:solidFill>
                <a:effectLst>
                  <a:outerShdw blurRad="38100" dist="38100" dir="2700000" algn="tl">
                    <a:srgbClr val="000000">
                      <a:alpha val="43137"/>
                    </a:srgbClr>
                  </a:outerShdw>
                </a:effectLst>
                <a:latin typeface="Arial Rounded MT Bold" panose="020F0704030504030204" pitchFamily="34" charset="0"/>
              </a:rPr>
              <a:t>Ice</a:t>
            </a:r>
          </a:p>
          <a:p>
            <a:pPr>
              <a:lnSpc>
                <a:spcPct val="200000"/>
              </a:lnSpc>
            </a:pPr>
            <a:r>
              <a:rPr lang="en-US" sz="2800" b="1" dirty="0">
                <a:solidFill>
                  <a:schemeClr val="accent4">
                    <a:lumMod val="50000"/>
                  </a:schemeClr>
                </a:solidFill>
                <a:effectLst>
                  <a:outerShdw blurRad="38100" dist="38100" dir="2700000" algn="tl">
                    <a:srgbClr val="000000">
                      <a:alpha val="43137"/>
                    </a:srgbClr>
                  </a:outerShdw>
                </a:effectLst>
                <a:latin typeface="Arial Rounded MT Bold" panose="020F0704030504030204" pitchFamily="34" charset="0"/>
              </a:rPr>
              <a:t>Wax</a:t>
            </a:r>
          </a:p>
          <a:p>
            <a:pPr>
              <a:lnSpc>
                <a:spcPct val="200000"/>
              </a:lnSpc>
            </a:pPr>
            <a:r>
              <a:rPr lang="en-US" sz="2800" b="1" dirty="0">
                <a:solidFill>
                  <a:schemeClr val="accent4">
                    <a:lumMod val="50000"/>
                  </a:schemeClr>
                </a:solidFill>
                <a:effectLst>
                  <a:outerShdw blurRad="38100" dist="38100" dir="2700000" algn="tl">
                    <a:srgbClr val="000000">
                      <a:alpha val="43137"/>
                    </a:srgbClr>
                  </a:outerShdw>
                </a:effectLst>
                <a:latin typeface="Arial Rounded MT Bold" panose="020F0704030504030204" pitchFamily="34" charset="0"/>
              </a:rPr>
              <a:t>BHO</a:t>
            </a:r>
          </a:p>
          <a:p>
            <a:pPr>
              <a:lnSpc>
                <a:spcPct val="200000"/>
              </a:lnSpc>
            </a:pPr>
            <a:r>
              <a:rPr lang="en-US" sz="2800" b="1" dirty="0">
                <a:solidFill>
                  <a:schemeClr val="accent4">
                    <a:lumMod val="50000"/>
                  </a:schemeClr>
                </a:solidFill>
                <a:effectLst>
                  <a:outerShdw blurRad="38100" dist="38100" dir="2700000" algn="tl">
                    <a:srgbClr val="000000">
                      <a:alpha val="43137"/>
                    </a:srgbClr>
                  </a:outerShdw>
                </a:effectLst>
                <a:latin typeface="Arial Rounded MT Bold" panose="020F0704030504030204" pitchFamily="34" charset="0"/>
              </a:rPr>
              <a:t>Dabs</a:t>
            </a:r>
          </a:p>
          <a:p>
            <a:pPr>
              <a:lnSpc>
                <a:spcPct val="200000"/>
              </a:lnSpc>
            </a:pPr>
            <a:r>
              <a:rPr lang="en-US" sz="2800" b="1" dirty="0">
                <a:solidFill>
                  <a:schemeClr val="accent4">
                    <a:lumMod val="50000"/>
                  </a:schemeClr>
                </a:solidFill>
                <a:effectLst>
                  <a:outerShdw blurRad="38100" dist="38100" dir="2700000" algn="tl">
                    <a:srgbClr val="000000">
                      <a:alpha val="43137"/>
                    </a:srgbClr>
                  </a:outerShdw>
                </a:effectLst>
                <a:latin typeface="Arial Rounded MT Bold" panose="020F0704030504030204" pitchFamily="34" charset="0"/>
              </a:rPr>
              <a:t>Shatter</a:t>
            </a:r>
          </a:p>
          <a:p>
            <a:pPr>
              <a:lnSpc>
                <a:spcPct val="200000"/>
              </a:lnSpc>
            </a:pPr>
            <a:r>
              <a:rPr lang="en-US" sz="2800" b="1" dirty="0">
                <a:solidFill>
                  <a:schemeClr val="accent4">
                    <a:lumMod val="50000"/>
                  </a:schemeClr>
                </a:solidFill>
                <a:effectLst>
                  <a:outerShdw blurRad="38100" dist="38100" dir="2700000" algn="tl">
                    <a:srgbClr val="000000">
                      <a:alpha val="43137"/>
                    </a:srgbClr>
                  </a:outerShdw>
                </a:effectLst>
                <a:latin typeface="Arial Rounded MT Bold" panose="020F0704030504030204" pitchFamily="34" charset="0"/>
              </a:rPr>
              <a:t>Concentrates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4166753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6974" y="382137"/>
            <a:ext cx="12558137" cy="5977719"/>
          </a:xfrm>
          <a:effectLst>
            <a:softEdge rad="317500"/>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2110370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prevention">
            <a:extLst>
              <a:ext uri="{FF2B5EF4-FFF2-40B4-BE49-F238E27FC236}">
                <a16:creationId xmlns:a16="http://schemas.microsoft.com/office/drawing/2014/main" id="{B87894BB-8378-427C-B5AD-8A00F39649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1675" y="-33459"/>
            <a:ext cx="2769453" cy="18370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26401" y="562818"/>
            <a:ext cx="5162844" cy="644526"/>
          </a:xfrm>
        </p:spPr>
        <p:txBody>
          <a:bodyPr>
            <a:normAutofit fontScale="90000"/>
          </a:bodyPr>
          <a:lstStyle/>
          <a:p>
            <a:pPr algn="ctr"/>
            <a:r>
              <a:rPr lang="en-US" sz="5400" b="1" dirty="0">
                <a:solidFill>
                  <a:srgbClr val="002060"/>
                </a:solidFill>
                <a:latin typeface="Abadi MT Condensed Extra Bold" charset="0"/>
                <a:ea typeface="Abadi MT Condensed Extra Bold" charset="0"/>
                <a:cs typeface="Abadi MT Condensed Extra Bold" charset="0"/>
              </a:rPr>
              <a:t> Suggestions</a:t>
            </a:r>
          </a:p>
        </p:txBody>
      </p:sp>
      <p:sp>
        <p:nvSpPr>
          <p:cNvPr id="3" name="Content Placeholder 2"/>
          <p:cNvSpPr>
            <a:spLocks noGrp="1"/>
          </p:cNvSpPr>
          <p:nvPr>
            <p:ph idx="1"/>
          </p:nvPr>
        </p:nvSpPr>
        <p:spPr>
          <a:xfrm>
            <a:off x="838200" y="2285999"/>
            <a:ext cx="10515600" cy="4160155"/>
          </a:xfrm>
        </p:spPr>
        <p:txBody>
          <a:bodyPr>
            <a:normAutofit/>
          </a:bodyPr>
          <a:lstStyle/>
          <a:p>
            <a:r>
              <a:rPr lang="en-US" sz="3800" dirty="0">
                <a:solidFill>
                  <a:schemeClr val="bg2">
                    <a:lumMod val="10000"/>
                  </a:schemeClr>
                </a:solidFill>
              </a:rPr>
              <a:t>To avoid over-saturation</a:t>
            </a:r>
          </a:p>
          <a:p>
            <a:pPr lvl="1"/>
            <a:r>
              <a:rPr lang="en-US" sz="3600" dirty="0">
                <a:solidFill>
                  <a:schemeClr val="bg2">
                    <a:lumMod val="10000"/>
                  </a:schemeClr>
                </a:solidFill>
              </a:rPr>
              <a:t>Limit quantity of licenses</a:t>
            </a:r>
          </a:p>
          <a:p>
            <a:pPr lvl="1"/>
            <a:r>
              <a:rPr lang="en-US" sz="3600" dirty="0">
                <a:solidFill>
                  <a:schemeClr val="bg2">
                    <a:lumMod val="10000"/>
                  </a:schemeClr>
                </a:solidFill>
              </a:rPr>
              <a:t>Zoning is critical (avoid residential, school zones, etc.)</a:t>
            </a:r>
          </a:p>
          <a:p>
            <a:pPr lvl="1"/>
            <a:r>
              <a:rPr lang="en-US" sz="3600" dirty="0">
                <a:solidFill>
                  <a:schemeClr val="bg2">
                    <a:lumMod val="10000"/>
                  </a:schemeClr>
                </a:solidFill>
              </a:rPr>
              <a:t>Create reasonable buffer zones that are enforced</a:t>
            </a:r>
          </a:p>
          <a:p>
            <a:pPr lvl="1"/>
            <a:r>
              <a:rPr lang="en-US" sz="3600" dirty="0">
                <a:solidFill>
                  <a:schemeClr val="bg2">
                    <a:lumMod val="10000"/>
                  </a:schemeClr>
                </a:solidFill>
              </a:rPr>
              <a:t>Limit hours of operation  permanently</a:t>
            </a:r>
          </a:p>
          <a:p>
            <a:pPr lvl="1"/>
            <a:endParaRPr lang="en-US" sz="2800" dirty="0">
              <a:solidFill>
                <a:schemeClr val="bg2">
                  <a:lumMod val="10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1874951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prevention">
            <a:extLst>
              <a:ext uri="{FF2B5EF4-FFF2-40B4-BE49-F238E27FC236}">
                <a16:creationId xmlns:a16="http://schemas.microsoft.com/office/drawing/2014/main" id="{B87894BB-8378-427C-B5AD-8A00F39649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1675" y="-33459"/>
            <a:ext cx="2769453" cy="18370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26401" y="562818"/>
            <a:ext cx="5162844" cy="644526"/>
          </a:xfrm>
        </p:spPr>
        <p:txBody>
          <a:bodyPr>
            <a:normAutofit fontScale="90000"/>
          </a:bodyPr>
          <a:lstStyle/>
          <a:p>
            <a:pPr algn="ctr"/>
            <a:r>
              <a:rPr lang="en-US" sz="5400" b="1" dirty="0">
                <a:solidFill>
                  <a:srgbClr val="002060"/>
                </a:solidFill>
                <a:latin typeface="Abadi MT Condensed Extra Bold" charset="0"/>
                <a:ea typeface="Abadi MT Condensed Extra Bold" charset="0"/>
                <a:cs typeface="Abadi MT Condensed Extra Bold" charset="0"/>
              </a:rPr>
              <a:t> Suggestions</a:t>
            </a:r>
          </a:p>
        </p:txBody>
      </p:sp>
      <p:sp>
        <p:nvSpPr>
          <p:cNvPr id="3" name="Content Placeholder 2"/>
          <p:cNvSpPr>
            <a:spLocks noGrp="1"/>
          </p:cNvSpPr>
          <p:nvPr>
            <p:ph idx="1"/>
          </p:nvPr>
        </p:nvSpPr>
        <p:spPr>
          <a:xfrm>
            <a:off x="477208" y="1812136"/>
            <a:ext cx="10515600" cy="4468500"/>
          </a:xfrm>
        </p:spPr>
        <p:txBody>
          <a:bodyPr>
            <a:normAutofit/>
          </a:bodyPr>
          <a:lstStyle/>
          <a:p>
            <a:r>
              <a:rPr lang="en-US" sz="3600" b="1" dirty="0">
                <a:solidFill>
                  <a:schemeClr val="bg2">
                    <a:lumMod val="10000"/>
                  </a:schemeClr>
                </a:solidFill>
              </a:rPr>
              <a:t>EDUCATE, EDUCATE, EDUCATE </a:t>
            </a:r>
            <a:r>
              <a:rPr lang="en-US" sz="3600" dirty="0">
                <a:solidFill>
                  <a:schemeClr val="bg2">
                    <a:lumMod val="10000"/>
                  </a:schemeClr>
                </a:solidFill>
              </a:rPr>
              <a:t>drivers</a:t>
            </a:r>
            <a:endParaRPr lang="en-US" sz="3600" b="1" dirty="0">
              <a:solidFill>
                <a:schemeClr val="bg2">
                  <a:lumMod val="10000"/>
                </a:schemeClr>
              </a:solidFill>
            </a:endParaRPr>
          </a:p>
          <a:p>
            <a:r>
              <a:rPr lang="en-US" sz="3600" dirty="0">
                <a:solidFill>
                  <a:schemeClr val="bg2">
                    <a:lumMod val="10000"/>
                  </a:schemeClr>
                </a:solidFill>
              </a:rPr>
              <a:t>Non-contestable DUID Standard</a:t>
            </a:r>
          </a:p>
          <a:p>
            <a:r>
              <a:rPr lang="en-US" sz="3600" dirty="0">
                <a:solidFill>
                  <a:schemeClr val="bg2">
                    <a:lumMod val="10000"/>
                  </a:schemeClr>
                </a:solidFill>
              </a:rPr>
              <a:t>Support DRE criteria and data: it is tried and true</a:t>
            </a:r>
          </a:p>
          <a:p>
            <a:r>
              <a:rPr lang="en-US" sz="3600" dirty="0">
                <a:solidFill>
                  <a:schemeClr val="bg2">
                    <a:lumMod val="10000"/>
                  </a:schemeClr>
                </a:solidFill>
              </a:rPr>
              <a:t>Standards/judgements should be based on science, not supposition</a:t>
            </a:r>
          </a:p>
          <a:p>
            <a:pPr lvl="1"/>
            <a:r>
              <a:rPr lang="en-US" sz="3200" dirty="0">
                <a:solidFill>
                  <a:schemeClr val="bg2">
                    <a:lumMod val="10000"/>
                  </a:schemeClr>
                </a:solidFill>
              </a:rPr>
              <a:t>No impairment test</a:t>
            </a:r>
          </a:p>
          <a:p>
            <a:pPr lvl="1"/>
            <a:r>
              <a:rPr lang="en-US" sz="3200" dirty="0">
                <a:solidFill>
                  <a:schemeClr val="bg2">
                    <a:lumMod val="10000"/>
                  </a:schemeClr>
                </a:solidFill>
              </a:rPr>
              <a:t>Impairment device(s) may be forthcoming but without a standard of measurement, will not solve the problem</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3150463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3205"/>
            <a:ext cx="10515600" cy="1325563"/>
          </a:xfrm>
        </p:spPr>
        <p:txBody>
          <a:bodyPr>
            <a:normAutofit/>
          </a:bodyPr>
          <a:lstStyle/>
          <a:p>
            <a:pPr algn="ctr"/>
            <a:r>
              <a:rPr lang="en-US" sz="5400" b="1" dirty="0">
                <a:solidFill>
                  <a:schemeClr val="bg2">
                    <a:lumMod val="10000"/>
                  </a:schemeClr>
                </a:solidFill>
                <a:latin typeface="Abadi MT Condensed Extra Bold" charset="0"/>
                <a:ea typeface="Abadi MT Condensed Extra Bold" charset="0"/>
                <a:cs typeface="Abadi MT Condensed Extra Bold" charset="0"/>
              </a:rPr>
              <a:t>Use Rates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6330" y="1167432"/>
            <a:ext cx="8474881" cy="569056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352089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6641" y="402337"/>
            <a:ext cx="9180400" cy="6047232"/>
          </a:xfrm>
          <a:prstGeom prst="rect">
            <a:avLst/>
          </a:prstGeom>
        </p:spPr>
      </p:pic>
    </p:spTree>
    <p:extLst>
      <p:ext uri="{BB962C8B-B14F-4D97-AF65-F5344CB8AC3E}">
        <p14:creationId xmlns:p14="http://schemas.microsoft.com/office/powerpoint/2010/main" val="2054262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8440" y="221828"/>
            <a:ext cx="9115119" cy="641434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901412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745956" y="666061"/>
            <a:ext cx="2636604" cy="4247317"/>
          </a:xfrm>
          <a:prstGeom prst="rect">
            <a:avLst/>
          </a:prstGeom>
          <a:ln w="57150"/>
        </p:spPr>
        <p:style>
          <a:lnRef idx="1">
            <a:schemeClr val="accent6"/>
          </a:lnRef>
          <a:fillRef idx="3">
            <a:schemeClr val="accent6"/>
          </a:fillRef>
          <a:effectRef idx="2">
            <a:schemeClr val="accent6"/>
          </a:effectRef>
          <a:fontRef idx="minor">
            <a:schemeClr val="lt1"/>
          </a:fontRef>
        </p:style>
        <p:txBody>
          <a:bodyPr wrap="square" rtlCol="0">
            <a:spAutoFit/>
          </a:bodyPr>
          <a:lstStyle/>
          <a:p>
            <a:pPr>
              <a:lnSpc>
                <a:spcPct val="150000"/>
              </a:lnSpc>
            </a:pPr>
            <a:r>
              <a:rPr lang="en-US" b="1" dirty="0">
                <a:solidFill>
                  <a:schemeClr val="accent4">
                    <a:lumMod val="40000"/>
                    <a:lumOff val="60000"/>
                  </a:schemeClr>
                </a:solidFill>
                <a:latin typeface="Calibri Light" panose="020F0302020204030204" pitchFamily="34" charset="0"/>
              </a:rPr>
              <a:t>“Colorado now leads the country in past-month youth marijuana use, </a:t>
            </a:r>
            <a:r>
              <a:rPr lang="en-US" b="1" dirty="0">
                <a:latin typeface="Calibri Light" panose="020F0302020204030204" pitchFamily="34" charset="0"/>
              </a:rPr>
              <a:t>after legalizing marijuana in 2012. The state claims this dubious distinction after being in third place in the 2012-2013 report, and in fourth place in the 2011-2012 study.” - SAM</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79" y="250255"/>
            <a:ext cx="8179817" cy="6278506"/>
          </a:xfrm>
          <a:prstGeom prst="rect">
            <a:avLst/>
          </a:prstGeom>
          <a:effectLst>
            <a:softEdge rad="63500"/>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76222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tate of illinois">
            <a:extLst>
              <a:ext uri="{FF2B5EF4-FFF2-40B4-BE49-F238E27FC236}">
                <a16:creationId xmlns:a16="http://schemas.microsoft.com/office/drawing/2014/main" id="{5021914E-3478-48B2-BEF5-BF716FCEC65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8826"/>
          <a:stretch/>
        </p:blipFill>
        <p:spPr bwMode="auto">
          <a:xfrm>
            <a:off x="8721654" y="1"/>
            <a:ext cx="4024066" cy="3962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64B775A-CE49-4FC1-87A7-775AE6987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
        <p:nvSpPr>
          <p:cNvPr id="2" name="Title 1">
            <a:extLst>
              <a:ext uri="{FF2B5EF4-FFF2-40B4-BE49-F238E27FC236}">
                <a16:creationId xmlns:a16="http://schemas.microsoft.com/office/drawing/2014/main" id="{816EA1BF-2D86-43A4-ACD5-129B4BED8093}"/>
              </a:ext>
            </a:extLst>
          </p:cNvPr>
          <p:cNvSpPr>
            <a:spLocks noGrp="1"/>
          </p:cNvSpPr>
          <p:nvPr>
            <p:ph type="title"/>
          </p:nvPr>
        </p:nvSpPr>
        <p:spPr/>
        <p:txBody>
          <a:bodyPr/>
          <a:lstStyle/>
          <a:p>
            <a:pPr algn="ctr"/>
            <a:r>
              <a:rPr lang="en-US" b="1" dirty="0">
                <a:solidFill>
                  <a:schemeClr val="bg2">
                    <a:lumMod val="10000"/>
                  </a:schemeClr>
                </a:solidFill>
                <a:effectLst>
                  <a:outerShdw blurRad="38100" dist="38100" dir="2700000" algn="tl">
                    <a:srgbClr val="000000">
                      <a:alpha val="43137"/>
                    </a:srgbClr>
                  </a:outerShdw>
                </a:effectLst>
                <a:latin typeface="Abadi" panose="020B0604020202020204" pitchFamily="34" charset="0"/>
              </a:rPr>
              <a:t>ILLINOIS Specifics</a:t>
            </a:r>
          </a:p>
        </p:txBody>
      </p:sp>
      <p:sp>
        <p:nvSpPr>
          <p:cNvPr id="5" name="Content Placeholder 4">
            <a:extLst>
              <a:ext uri="{FF2B5EF4-FFF2-40B4-BE49-F238E27FC236}">
                <a16:creationId xmlns:a16="http://schemas.microsoft.com/office/drawing/2014/main" id="{581D1382-714C-4EEB-AE5F-8D997C2BC831}"/>
              </a:ext>
            </a:extLst>
          </p:cNvPr>
          <p:cNvSpPr>
            <a:spLocks noGrp="1"/>
          </p:cNvSpPr>
          <p:nvPr>
            <p:ph idx="1"/>
          </p:nvPr>
        </p:nvSpPr>
        <p:spPr>
          <a:xfrm>
            <a:off x="838200" y="1528922"/>
            <a:ext cx="10515600" cy="4656507"/>
          </a:xfrm>
        </p:spPr>
        <p:txBody>
          <a:bodyPr>
            <a:normAutofit lnSpcReduction="10000"/>
          </a:bodyPr>
          <a:lstStyle/>
          <a:p>
            <a:r>
              <a:rPr lang="en-US" sz="3600" b="1" dirty="0">
                <a:solidFill>
                  <a:schemeClr val="bg2">
                    <a:lumMod val="10000"/>
                  </a:schemeClr>
                </a:solidFill>
              </a:rPr>
              <a:t>Summary</a:t>
            </a:r>
          </a:p>
          <a:p>
            <a:r>
              <a:rPr lang="en-US" sz="3600" b="1" dirty="0">
                <a:solidFill>
                  <a:schemeClr val="bg2">
                    <a:lumMod val="10000"/>
                  </a:schemeClr>
                </a:solidFill>
              </a:rPr>
              <a:t>Types of businesses allowed</a:t>
            </a:r>
          </a:p>
          <a:p>
            <a:r>
              <a:rPr lang="en-US" sz="3600" b="1" dirty="0">
                <a:solidFill>
                  <a:schemeClr val="bg2">
                    <a:lumMod val="10000"/>
                  </a:schemeClr>
                </a:solidFill>
              </a:rPr>
              <a:t>Levels of Local Control</a:t>
            </a:r>
          </a:p>
          <a:p>
            <a:pPr lvl="1">
              <a:buFont typeface="Wingdings" panose="05000000000000000000" pitchFamily="2" charset="2"/>
              <a:buChar char="Ø"/>
            </a:pPr>
            <a:r>
              <a:rPr lang="en-US" sz="2800" dirty="0">
                <a:solidFill>
                  <a:schemeClr val="bg2">
                    <a:lumMod val="10000"/>
                  </a:schemeClr>
                </a:solidFill>
              </a:rPr>
              <a:t>Opt-out: prohibit any cannabis related business within your municipality</a:t>
            </a:r>
          </a:p>
          <a:p>
            <a:pPr lvl="1">
              <a:buFont typeface="Wingdings" panose="05000000000000000000" pitchFamily="2" charset="2"/>
              <a:buChar char="Ø"/>
            </a:pPr>
            <a:r>
              <a:rPr lang="en-US" sz="2800" dirty="0">
                <a:solidFill>
                  <a:schemeClr val="bg2">
                    <a:lumMod val="10000"/>
                  </a:schemeClr>
                </a:solidFill>
              </a:rPr>
              <a:t>Opt-in: Determine how many and what kind of cannabis related businesses you will allow / will you allow lounges / onsite consumption?</a:t>
            </a:r>
          </a:p>
          <a:p>
            <a:pPr lvl="1">
              <a:buFont typeface="Wingdings" panose="05000000000000000000" pitchFamily="2" charset="2"/>
              <a:buChar char="Ø"/>
            </a:pPr>
            <a:r>
              <a:rPr lang="en-US" sz="2800" dirty="0">
                <a:solidFill>
                  <a:schemeClr val="bg2">
                    <a:lumMod val="10000"/>
                  </a:schemeClr>
                </a:solidFill>
              </a:rPr>
              <a:t>Moratorium: Opt-out and re-address in a year to see what lessons may be learned from other communities</a:t>
            </a:r>
          </a:p>
          <a:p>
            <a:pPr lvl="1"/>
            <a:endParaRPr lang="en-US" dirty="0">
              <a:solidFill>
                <a:schemeClr val="tx2">
                  <a:lumMod val="75000"/>
                </a:schemeClr>
              </a:solidFill>
            </a:endParaRPr>
          </a:p>
        </p:txBody>
      </p:sp>
      <p:pic>
        <p:nvPicPr>
          <p:cNvPr id="9" name="Picture 8" descr="A close up of a plant&#10;&#10;Description automatically generated">
            <a:extLst>
              <a:ext uri="{FF2B5EF4-FFF2-40B4-BE49-F238E27FC236}">
                <a16:creationId xmlns:a16="http://schemas.microsoft.com/office/drawing/2014/main" id="{D4A02205-0606-420B-A4C8-45CE997DA7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53560" y="119617"/>
            <a:ext cx="1638194" cy="1473468"/>
          </a:xfrm>
          <a:prstGeom prst="rect">
            <a:avLst/>
          </a:prstGeom>
          <a:effectLst>
            <a:softEdge rad="31750"/>
          </a:effectLst>
        </p:spPr>
      </p:pic>
    </p:spTree>
    <p:extLst>
      <p:ext uri="{BB962C8B-B14F-4D97-AF65-F5344CB8AC3E}">
        <p14:creationId xmlns:p14="http://schemas.microsoft.com/office/powerpoint/2010/main" val="607470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8D18328-C1FC-4777-96EA-A9D2A5F1677B}"/>
              </a:ext>
            </a:extLst>
          </p:cNvPr>
          <p:cNvSpPr>
            <a:spLocks noGrp="1"/>
          </p:cNvSpPr>
          <p:nvPr>
            <p:ph idx="1"/>
          </p:nvPr>
        </p:nvSpPr>
        <p:spPr>
          <a:xfrm>
            <a:off x="838200" y="1241102"/>
            <a:ext cx="10515600" cy="4723600"/>
          </a:xfrm>
        </p:spPr>
        <p:style>
          <a:lnRef idx="2">
            <a:schemeClr val="accent1">
              <a:shade val="50000"/>
            </a:schemeClr>
          </a:lnRef>
          <a:fillRef idx="1">
            <a:schemeClr val="accent1"/>
          </a:fillRef>
          <a:effectRef idx="0">
            <a:schemeClr val="accent1"/>
          </a:effectRef>
          <a:fontRef idx="minor">
            <a:schemeClr val="lt1"/>
          </a:fontRef>
        </p:style>
        <p:txBody>
          <a:bodyPr>
            <a:normAutofit fontScale="92500" lnSpcReduction="10000"/>
          </a:bodyPr>
          <a:lstStyle/>
          <a:p>
            <a:pPr>
              <a:lnSpc>
                <a:spcPct val="150000"/>
              </a:lnSpc>
            </a:pPr>
            <a:r>
              <a:rPr lang="en-US" dirty="0">
                <a:solidFill>
                  <a:schemeClr val="bg1"/>
                </a:solidFill>
              </a:rPr>
              <a:t>45,000 more teens are regularly using marijuana</a:t>
            </a:r>
          </a:p>
          <a:p>
            <a:pPr>
              <a:lnSpc>
                <a:spcPct val="150000"/>
              </a:lnSpc>
            </a:pPr>
            <a:r>
              <a:rPr lang="en-US" dirty="0">
                <a:solidFill>
                  <a:schemeClr val="bg1"/>
                </a:solidFill>
              </a:rPr>
              <a:t>MJ users are more likely to abuse opioids than non-users</a:t>
            </a:r>
          </a:p>
          <a:p>
            <a:pPr>
              <a:lnSpc>
                <a:spcPct val="150000"/>
              </a:lnSpc>
            </a:pPr>
            <a:r>
              <a:rPr lang="en-US" dirty="0">
                <a:solidFill>
                  <a:schemeClr val="bg1"/>
                </a:solidFill>
              </a:rPr>
              <a:t>Marijuana Use Disorder is increasing</a:t>
            </a:r>
          </a:p>
          <a:p>
            <a:pPr>
              <a:lnSpc>
                <a:spcPct val="150000"/>
              </a:lnSpc>
            </a:pPr>
            <a:r>
              <a:rPr lang="en-US" dirty="0">
                <a:solidFill>
                  <a:schemeClr val="bg1"/>
                </a:solidFill>
              </a:rPr>
              <a:t>On average 8,400 Americans aged 12</a:t>
            </a:r>
            <a:r>
              <a:rPr lang="en-US" sz="2000" dirty="0">
                <a:solidFill>
                  <a:schemeClr val="bg1"/>
                </a:solidFill>
                <a:latin typeface="Calibri" panose="020F0502020204030204" pitchFamily="34" charset="0"/>
                <a:cs typeface="Calibri" panose="020F0502020204030204" pitchFamily="34" charset="0"/>
              </a:rPr>
              <a:t>↑</a:t>
            </a:r>
            <a:r>
              <a:rPr lang="en-US" dirty="0">
                <a:solidFill>
                  <a:schemeClr val="bg1"/>
                </a:solidFill>
              </a:rPr>
              <a:t> tried MJ for the 1</a:t>
            </a:r>
            <a:r>
              <a:rPr lang="en-US" baseline="30000" dirty="0">
                <a:solidFill>
                  <a:schemeClr val="bg1"/>
                </a:solidFill>
              </a:rPr>
              <a:t>st</a:t>
            </a:r>
            <a:r>
              <a:rPr lang="en-US" dirty="0">
                <a:solidFill>
                  <a:schemeClr val="bg1"/>
                </a:solidFill>
              </a:rPr>
              <a:t> time each day of 2018 (100/day increase over previous study)</a:t>
            </a:r>
          </a:p>
          <a:p>
            <a:pPr>
              <a:lnSpc>
                <a:spcPct val="150000"/>
              </a:lnSpc>
            </a:pPr>
            <a:r>
              <a:rPr lang="en-US" dirty="0">
                <a:solidFill>
                  <a:schemeClr val="bg1"/>
                </a:solidFill>
              </a:rPr>
              <a:t>First time users are typically between 12-25 </a:t>
            </a:r>
            <a:r>
              <a:rPr lang="en-US" dirty="0" err="1">
                <a:solidFill>
                  <a:schemeClr val="bg1"/>
                </a:solidFill>
              </a:rPr>
              <a:t>yoa</a:t>
            </a:r>
            <a:endParaRPr lang="en-US" dirty="0">
              <a:solidFill>
                <a:schemeClr val="bg1"/>
              </a:solidFill>
            </a:endParaRPr>
          </a:p>
          <a:p>
            <a:pPr>
              <a:lnSpc>
                <a:spcPct val="150000"/>
              </a:lnSpc>
            </a:pPr>
            <a:r>
              <a:rPr lang="en-US" dirty="0" err="1">
                <a:solidFill>
                  <a:schemeClr val="bg1"/>
                </a:solidFill>
              </a:rPr>
              <a:t>Approx</a:t>
            </a:r>
            <a:r>
              <a:rPr lang="en-US" dirty="0">
                <a:solidFill>
                  <a:schemeClr val="bg1"/>
                </a:solidFill>
              </a:rPr>
              <a:t> 4.4M people aged 12</a:t>
            </a:r>
            <a:r>
              <a:rPr lang="en-US" sz="2000" dirty="0">
                <a:solidFill>
                  <a:schemeClr val="bg1"/>
                </a:solidFill>
                <a:latin typeface="Calibri" panose="020F0502020204030204" pitchFamily="34" charset="0"/>
                <a:cs typeface="Calibri" panose="020F0502020204030204" pitchFamily="34" charset="0"/>
              </a:rPr>
              <a:t>↑ </a:t>
            </a:r>
            <a:r>
              <a:rPr lang="en-US" dirty="0">
                <a:solidFill>
                  <a:schemeClr val="bg1"/>
                </a:solidFill>
                <a:latin typeface="Calibri" panose="020F0502020204030204" pitchFamily="34" charset="0"/>
                <a:cs typeface="Calibri" panose="020F0502020204030204" pitchFamily="34" charset="0"/>
              </a:rPr>
              <a:t>had a MJ Use Disorder in the past year</a:t>
            </a:r>
          </a:p>
        </p:txBody>
      </p:sp>
      <p:sp>
        <p:nvSpPr>
          <p:cNvPr id="8" name="TextBox 7"/>
          <p:cNvSpPr txBox="1"/>
          <p:nvPr/>
        </p:nvSpPr>
        <p:spPr>
          <a:xfrm>
            <a:off x="4037303" y="6332815"/>
            <a:ext cx="4694831" cy="369332"/>
          </a:xfrm>
          <a:prstGeom prst="rect">
            <a:avLst/>
          </a:prstGeom>
          <a:noFill/>
        </p:spPr>
        <p:txBody>
          <a:bodyPr wrap="square" rtlCol="0">
            <a:spAutoFit/>
          </a:bodyPr>
          <a:lstStyle/>
          <a:p>
            <a:pPr algn="ctr"/>
            <a:r>
              <a:rPr lang="en-US" dirty="0">
                <a:solidFill>
                  <a:schemeClr val="bg2">
                    <a:lumMod val="10000"/>
                  </a:schemeClr>
                </a:solidFill>
              </a:rPr>
              <a:t>U.S. NSDUH 2018 Survey Results: SAMHSA</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
        <p:nvSpPr>
          <p:cNvPr id="2" name="Title 1">
            <a:extLst>
              <a:ext uri="{FF2B5EF4-FFF2-40B4-BE49-F238E27FC236}">
                <a16:creationId xmlns:a16="http://schemas.microsoft.com/office/drawing/2014/main" id="{9867DAE1-6B49-4A77-9A5A-E523F79A2895}"/>
              </a:ext>
            </a:extLst>
          </p:cNvPr>
          <p:cNvSpPr>
            <a:spLocks noGrp="1"/>
          </p:cNvSpPr>
          <p:nvPr>
            <p:ph type="title"/>
          </p:nvPr>
        </p:nvSpPr>
        <p:spPr>
          <a:xfrm>
            <a:off x="838200" y="155853"/>
            <a:ext cx="10515600" cy="1085249"/>
          </a:xfrm>
        </p:spPr>
        <p:txBody>
          <a:bodyPr>
            <a:normAutofit/>
          </a:bodyPr>
          <a:lstStyle/>
          <a:p>
            <a:pPr algn="ctr"/>
            <a:r>
              <a:rPr lang="en-US" sz="3600" b="1" dirty="0">
                <a:solidFill>
                  <a:schemeClr val="accent1">
                    <a:lumMod val="75000"/>
                  </a:schemeClr>
                </a:solidFill>
                <a:latin typeface="Aharoni" panose="02010803020104030203" pitchFamily="2" charset="-79"/>
                <a:cs typeface="Aharoni" panose="02010803020104030203" pitchFamily="2" charset="-79"/>
              </a:rPr>
              <a:t>2018 National Survey on Drug Use and Health</a:t>
            </a:r>
          </a:p>
        </p:txBody>
      </p:sp>
    </p:spTree>
    <p:extLst>
      <p:ext uri="{BB962C8B-B14F-4D97-AF65-F5344CB8AC3E}">
        <p14:creationId xmlns:p14="http://schemas.microsoft.com/office/powerpoint/2010/main" val="1751772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054" y="714707"/>
            <a:ext cx="5853434" cy="5853434"/>
          </a:xfrm>
          <a:prstGeom prst="rect">
            <a:avLst/>
          </a:prstGeom>
          <a:effectLst>
            <a:softEdge rad="127000"/>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8684"/>
          <a:stretch/>
        </p:blipFill>
        <p:spPr>
          <a:xfrm>
            <a:off x="6378886" y="4069661"/>
            <a:ext cx="2572919" cy="2349500"/>
          </a:xfrm>
          <a:prstGeom prst="rect">
            <a:avLst/>
          </a:prstGeom>
          <a:effectLst>
            <a:softEdge rad="127000"/>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23223" b="17274"/>
          <a:stretch/>
        </p:blipFill>
        <p:spPr>
          <a:xfrm>
            <a:off x="9160204" y="3090626"/>
            <a:ext cx="2714742" cy="2153785"/>
          </a:xfrm>
          <a:prstGeom prst="rect">
            <a:avLst/>
          </a:prstGeom>
          <a:effectLst>
            <a:softEdge rad="127000"/>
          </a:effectLst>
        </p:spPr>
      </p:pic>
      <p:sp>
        <p:nvSpPr>
          <p:cNvPr id="9" name="TextBox 8">
            <a:extLst>
              <a:ext uri="{FF2B5EF4-FFF2-40B4-BE49-F238E27FC236}">
                <a16:creationId xmlns:a16="http://schemas.microsoft.com/office/drawing/2014/main" id="{65F85B22-8BA0-4C1A-A18E-AC7804AFB090}"/>
              </a:ext>
            </a:extLst>
          </p:cNvPr>
          <p:cNvSpPr txBox="1"/>
          <p:nvPr/>
        </p:nvSpPr>
        <p:spPr>
          <a:xfrm>
            <a:off x="6172732" y="289859"/>
            <a:ext cx="5429485" cy="2800767"/>
          </a:xfrm>
          <a:prstGeom prst="rect">
            <a:avLst/>
          </a:prstGeom>
          <a:noFill/>
        </p:spPr>
        <p:txBody>
          <a:bodyPr wrap="square" rtlCol="0">
            <a:spAutoFit/>
          </a:bodyPr>
          <a:lstStyle/>
          <a:p>
            <a:pPr algn="ctr"/>
            <a:r>
              <a:rPr lang="en-US" sz="4400" b="1" dirty="0">
                <a:solidFill>
                  <a:srgbClr val="FF0000"/>
                </a:solidFill>
              </a:rPr>
              <a:t>2018: </a:t>
            </a:r>
            <a:r>
              <a:rPr lang="en-US" sz="4400" b="1" dirty="0">
                <a:solidFill>
                  <a:srgbClr val="0070C0"/>
                </a:solidFill>
              </a:rPr>
              <a:t>Over 2 MILLION middle school and high school students admit they vape</a:t>
            </a:r>
          </a:p>
        </p:txBody>
      </p:sp>
    </p:spTree>
    <p:extLst>
      <p:ext uri="{BB962C8B-B14F-4D97-AF65-F5344CB8AC3E}">
        <p14:creationId xmlns:p14="http://schemas.microsoft.com/office/powerpoint/2010/main" val="2003369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9096"/>
          <a:stretch/>
        </p:blipFill>
        <p:spPr>
          <a:xfrm>
            <a:off x="8509380" y="147246"/>
            <a:ext cx="3266364" cy="2969258"/>
          </a:xfrm>
          <a:prstGeom prst="rect">
            <a:avLst/>
          </a:prstGeom>
          <a:effectLst>
            <a:softEdge rad="63500"/>
          </a:effec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6009" r="15462"/>
          <a:stretch/>
        </p:blipFill>
        <p:spPr>
          <a:xfrm>
            <a:off x="5424834" y="429979"/>
            <a:ext cx="2877910" cy="2403792"/>
          </a:xfrm>
          <a:prstGeom prst="rect">
            <a:avLst/>
          </a:prstGeom>
          <a:effectLst>
            <a:softEdge rad="1270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8892" y="2647550"/>
            <a:ext cx="5414232" cy="3312776"/>
          </a:xfrm>
          <a:prstGeom prst="rect">
            <a:avLst/>
          </a:prstGeom>
          <a:effectLst>
            <a:softEdge rad="317500"/>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278" y="590274"/>
            <a:ext cx="5390825" cy="3584899"/>
          </a:xfrm>
          <a:prstGeom prst="rect">
            <a:avLst/>
          </a:prstGeom>
          <a:effectLst>
            <a:softEdge rad="317500"/>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267" y="4531395"/>
            <a:ext cx="4844274" cy="165008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950898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0320" y="305168"/>
            <a:ext cx="8800891" cy="5869517"/>
          </a:xfrm>
          <a:prstGeom prst="rect">
            <a:avLst/>
          </a:prstGeom>
        </p:spPr>
      </p:pic>
      <p:pic>
        <p:nvPicPr>
          <p:cNvPr id="3" name="Picture 2">
            <a:extLst>
              <a:ext uri="{FF2B5EF4-FFF2-40B4-BE49-F238E27FC236}">
                <a16:creationId xmlns:a16="http://schemas.microsoft.com/office/drawing/2014/main" id="{E64B775A-CE49-4FC1-87A7-775AE6987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1208117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4B775A-CE49-4FC1-87A7-775AE6987E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
        <p:nvSpPr>
          <p:cNvPr id="4" name="Title 1"/>
          <p:cNvSpPr txBox="1">
            <a:spLocks/>
          </p:cNvSpPr>
          <p:nvPr/>
        </p:nvSpPr>
        <p:spPr>
          <a:xfrm>
            <a:off x="1434905" y="400995"/>
            <a:ext cx="9386421" cy="7736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lumMod val="10000"/>
                  </a:schemeClr>
                </a:solidFill>
                <a:effectLst>
                  <a:outerShdw blurRad="38100" dist="38100" dir="2700000" algn="tl">
                    <a:srgbClr val="000000">
                      <a:alpha val="43137"/>
                    </a:srgbClr>
                  </a:outerShdw>
                </a:effectLst>
                <a:latin typeface="Arial Black" panose="020B0A04020102020204" pitchFamily="34" charset="0"/>
              </a:rPr>
              <a:t>Risks</a:t>
            </a:r>
          </a:p>
        </p:txBody>
      </p:sp>
      <p:sp>
        <p:nvSpPr>
          <p:cNvPr id="5" name="TextBox 4"/>
          <p:cNvSpPr txBox="1"/>
          <p:nvPr/>
        </p:nvSpPr>
        <p:spPr>
          <a:xfrm>
            <a:off x="781727" y="1228397"/>
            <a:ext cx="4875658" cy="4401205"/>
          </a:xfrm>
          <a:prstGeom prst="rect">
            <a:avLst/>
          </a:prstGeom>
          <a:noFill/>
        </p:spPr>
        <p:txBody>
          <a:bodyPr wrap="square" rtlCol="0">
            <a:spAutoFit/>
          </a:bodyPr>
          <a:lstStyle/>
          <a:p>
            <a:pPr marL="457200" indent="-457200">
              <a:buFont typeface="Arial" charset="0"/>
              <a:buChar char="•"/>
            </a:pPr>
            <a:r>
              <a:rPr lang="en-US" sz="2800" b="1" dirty="0">
                <a:solidFill>
                  <a:srgbClr val="0070C0"/>
                </a:solidFill>
              </a:rPr>
              <a:t>Tobacco vaping and onset of/increased use of marijuana are directly correlated</a:t>
            </a:r>
          </a:p>
          <a:p>
            <a:pPr marL="457200" indent="-457200">
              <a:buFont typeface="Arial" charset="0"/>
              <a:buChar char="•"/>
            </a:pPr>
            <a:endParaRPr lang="en-US" sz="2800" b="1" dirty="0">
              <a:solidFill>
                <a:srgbClr val="0070C0"/>
              </a:solidFill>
            </a:endParaRPr>
          </a:p>
          <a:p>
            <a:pPr marL="457200" indent="-457200">
              <a:buFont typeface="Arial" charset="0"/>
              <a:buChar char="•"/>
            </a:pPr>
            <a:r>
              <a:rPr lang="en-US" sz="2800" b="1" dirty="0">
                <a:solidFill>
                  <a:srgbClr val="0070C0"/>
                </a:solidFill>
              </a:rPr>
              <a:t>Findings were significant for adolescents, aged 12-17</a:t>
            </a:r>
          </a:p>
          <a:p>
            <a:pPr marL="457200" indent="-457200">
              <a:buFont typeface="Arial" charset="0"/>
              <a:buChar char="•"/>
            </a:pPr>
            <a:endParaRPr lang="en-US" sz="2800" b="1" dirty="0">
              <a:solidFill>
                <a:srgbClr val="0070C0"/>
              </a:solidFill>
            </a:endParaRPr>
          </a:p>
          <a:p>
            <a:pPr marL="457200" indent="-457200">
              <a:buFont typeface="Arial" charset="0"/>
              <a:buChar char="•"/>
            </a:pPr>
            <a:r>
              <a:rPr lang="en-US" sz="2800" b="1" dirty="0">
                <a:solidFill>
                  <a:srgbClr val="0070C0"/>
                </a:solidFill>
              </a:rPr>
              <a:t>Heavy use more prevalent in younger adolescents</a:t>
            </a:r>
          </a:p>
        </p:txBody>
      </p:sp>
      <p:sp>
        <p:nvSpPr>
          <p:cNvPr id="2" name="TextBox 1">
            <a:extLst>
              <a:ext uri="{FF2B5EF4-FFF2-40B4-BE49-F238E27FC236}">
                <a16:creationId xmlns:a16="http://schemas.microsoft.com/office/drawing/2014/main" id="{7EA71D98-9A18-4B54-8172-E7DA1D55C7A7}"/>
              </a:ext>
            </a:extLst>
          </p:cNvPr>
          <p:cNvSpPr txBox="1"/>
          <p:nvPr/>
        </p:nvSpPr>
        <p:spPr>
          <a:xfrm>
            <a:off x="1287404" y="5853131"/>
            <a:ext cx="8739962" cy="646331"/>
          </a:xfrm>
          <a:prstGeom prst="rect">
            <a:avLst/>
          </a:prstGeom>
          <a:noFill/>
        </p:spPr>
        <p:txBody>
          <a:bodyPr wrap="square" rtlCol="0">
            <a:spAutoFit/>
          </a:bodyPr>
          <a:lstStyle/>
          <a:p>
            <a:pPr algn="ctr" fontAlgn="base"/>
            <a:r>
              <a:rPr lang="en-US" sz="1200" dirty="0">
                <a:solidFill>
                  <a:schemeClr val="bg2">
                    <a:lumMod val="25000"/>
                  </a:schemeClr>
                </a:solidFill>
              </a:rPr>
              <a:t>Electronic Cigarettes and Future Marijuana Use: A Longitudinal Study</a:t>
            </a:r>
          </a:p>
          <a:p>
            <a:pPr algn="ctr" fontAlgn="base"/>
            <a:r>
              <a:rPr lang="en-US" sz="1200" dirty="0" err="1">
                <a:solidFill>
                  <a:schemeClr val="bg2">
                    <a:lumMod val="25000"/>
                  </a:schemeClr>
                </a:solidFill>
              </a:rPr>
              <a:t>Hongying</a:t>
            </a:r>
            <a:r>
              <a:rPr lang="en-US" sz="1200" dirty="0">
                <a:solidFill>
                  <a:schemeClr val="bg2">
                    <a:lumMod val="25000"/>
                  </a:schemeClr>
                </a:solidFill>
              </a:rPr>
              <a:t> Dai, </a:t>
            </a:r>
            <a:r>
              <a:rPr lang="en-US" sz="1200" dirty="0" err="1">
                <a:solidFill>
                  <a:schemeClr val="bg2">
                    <a:lumMod val="25000"/>
                  </a:schemeClr>
                </a:solidFill>
              </a:rPr>
              <a:t>Delwyn</a:t>
            </a:r>
            <a:r>
              <a:rPr lang="en-US" sz="1200" dirty="0">
                <a:solidFill>
                  <a:schemeClr val="bg2">
                    <a:lumMod val="25000"/>
                  </a:schemeClr>
                </a:solidFill>
              </a:rPr>
              <a:t> </a:t>
            </a:r>
            <a:r>
              <a:rPr lang="en-US" sz="1200" dirty="0" err="1">
                <a:solidFill>
                  <a:schemeClr val="bg2">
                    <a:lumMod val="25000"/>
                  </a:schemeClr>
                </a:solidFill>
              </a:rPr>
              <a:t>Catley</a:t>
            </a:r>
            <a:r>
              <a:rPr lang="en-US" sz="1200" dirty="0">
                <a:solidFill>
                  <a:schemeClr val="bg2">
                    <a:lumMod val="25000"/>
                  </a:schemeClr>
                </a:solidFill>
              </a:rPr>
              <a:t>, Kimber P. Richter, Kathy Goggin, Edward F. Ellerbeck</a:t>
            </a:r>
          </a:p>
          <a:p>
            <a:pPr algn="ctr" fontAlgn="base"/>
            <a:r>
              <a:rPr lang="en-US" sz="1200" dirty="0">
                <a:solidFill>
                  <a:schemeClr val="bg2">
                    <a:lumMod val="25000"/>
                  </a:schemeClr>
                </a:solidFill>
              </a:rPr>
              <a:t>Pediatrics May 2018, 141 (5) e20173787; </a:t>
            </a:r>
            <a:r>
              <a:rPr lang="en-US" sz="1200" b="1" dirty="0">
                <a:solidFill>
                  <a:schemeClr val="bg2">
                    <a:lumMod val="25000"/>
                  </a:schemeClr>
                </a:solidFill>
              </a:rPr>
              <a:t>DOI:</a:t>
            </a:r>
            <a:r>
              <a:rPr lang="en-US" sz="1200" dirty="0">
                <a:solidFill>
                  <a:schemeClr val="bg2">
                    <a:lumMod val="25000"/>
                  </a:schemeClr>
                </a:solidFill>
              </a:rPr>
              <a:t> 10.1542/peds.2017-3787</a:t>
            </a:r>
          </a:p>
        </p:txBody>
      </p:sp>
      <p:pic>
        <p:nvPicPr>
          <p:cNvPr id="2050" name="Picture 2" descr="Image result for teens vaping">
            <a:extLst>
              <a:ext uri="{FF2B5EF4-FFF2-40B4-BE49-F238E27FC236}">
                <a16:creationId xmlns:a16="http://schemas.microsoft.com/office/drawing/2014/main" id="{4EE4775C-D5B4-4E45-B464-6193EF9CE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9801" y="1459587"/>
            <a:ext cx="4875658" cy="338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14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4B775A-CE49-4FC1-87A7-775AE6987E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
        <p:nvSpPr>
          <p:cNvPr id="4" name="Title 1"/>
          <p:cNvSpPr txBox="1">
            <a:spLocks/>
          </p:cNvSpPr>
          <p:nvPr/>
        </p:nvSpPr>
        <p:spPr>
          <a:xfrm>
            <a:off x="1434905" y="400995"/>
            <a:ext cx="9386421" cy="7736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lumMod val="10000"/>
                  </a:schemeClr>
                </a:solidFill>
                <a:effectLst>
                  <a:outerShdw blurRad="38100" dist="38100" dir="2700000" algn="tl">
                    <a:srgbClr val="000000">
                      <a:alpha val="43137"/>
                    </a:srgbClr>
                  </a:outerShdw>
                </a:effectLst>
                <a:latin typeface="Arial Black" panose="020B0A04020102020204" pitchFamily="34" charset="0"/>
              </a:rPr>
              <a:t>Risks</a:t>
            </a:r>
          </a:p>
        </p:txBody>
      </p:sp>
      <p:sp>
        <p:nvSpPr>
          <p:cNvPr id="5" name="TextBox 4"/>
          <p:cNvSpPr txBox="1"/>
          <p:nvPr/>
        </p:nvSpPr>
        <p:spPr>
          <a:xfrm>
            <a:off x="933559" y="1174663"/>
            <a:ext cx="10389111" cy="4524315"/>
          </a:xfrm>
          <a:prstGeom prst="rect">
            <a:avLst/>
          </a:prstGeom>
          <a:noFill/>
        </p:spPr>
        <p:txBody>
          <a:bodyPr wrap="square" rtlCol="0">
            <a:spAutoFit/>
          </a:bodyPr>
          <a:lstStyle/>
          <a:p>
            <a:pPr marL="457200" indent="-457200">
              <a:buFont typeface="Arial" charset="0"/>
              <a:buChar char="•"/>
            </a:pPr>
            <a:r>
              <a:rPr lang="en-US" sz="3200" b="1" dirty="0">
                <a:solidFill>
                  <a:srgbClr val="0070C0"/>
                </a:solidFill>
              </a:rPr>
              <a:t>Teens who vape are 6x more likely to progress on to smoke tobacco products</a:t>
            </a:r>
          </a:p>
          <a:p>
            <a:pPr marL="457200" indent="-457200">
              <a:buFont typeface="Arial" charset="0"/>
              <a:buChar char="•"/>
            </a:pPr>
            <a:endParaRPr lang="en-US" sz="3200" b="1" dirty="0">
              <a:solidFill>
                <a:srgbClr val="0070C0"/>
              </a:solidFill>
            </a:endParaRPr>
          </a:p>
          <a:p>
            <a:pPr marL="457200" indent="-457200">
              <a:buFont typeface="Arial" charset="0"/>
              <a:buChar char="•"/>
            </a:pPr>
            <a:r>
              <a:rPr lang="en-US" sz="3200" b="1" dirty="0">
                <a:solidFill>
                  <a:srgbClr val="0070C0"/>
                </a:solidFill>
              </a:rPr>
              <a:t>High temps made with lead and other HEAVY METALS</a:t>
            </a:r>
          </a:p>
          <a:p>
            <a:pPr marL="457200" indent="-457200">
              <a:buFont typeface="Arial" charset="0"/>
              <a:buChar char="•"/>
            </a:pPr>
            <a:endParaRPr lang="en-US" sz="3200" b="1" dirty="0">
              <a:solidFill>
                <a:srgbClr val="0070C0"/>
              </a:solidFill>
            </a:endParaRPr>
          </a:p>
          <a:p>
            <a:pPr marL="457200" indent="-457200">
              <a:buFont typeface="Arial" charset="0"/>
              <a:buChar char="•"/>
            </a:pPr>
            <a:r>
              <a:rPr lang="en-US" sz="3200" b="1" dirty="0">
                <a:solidFill>
                  <a:srgbClr val="0070C0"/>
                </a:solidFill>
              </a:rPr>
              <a:t>NOT approved by the FDA as a “quit smoking” device</a:t>
            </a:r>
          </a:p>
          <a:p>
            <a:endParaRPr lang="en-US" sz="3200" dirty="0"/>
          </a:p>
          <a:p>
            <a:endParaRPr lang="en-US" sz="3200" dirty="0"/>
          </a:p>
          <a:p>
            <a:endParaRPr lang="en-US" sz="32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3099" y="4477843"/>
            <a:ext cx="2966661" cy="224747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1519" y="4344738"/>
            <a:ext cx="4336680" cy="2293265"/>
          </a:xfrm>
          <a:prstGeom prst="rect">
            <a:avLst/>
          </a:prstGeom>
          <a:effectLst>
            <a:softEdge rad="127000"/>
          </a:effectLst>
        </p:spPr>
      </p:pic>
    </p:spTree>
    <p:extLst>
      <p:ext uri="{BB962C8B-B14F-4D97-AF65-F5344CB8AC3E}">
        <p14:creationId xmlns:p14="http://schemas.microsoft.com/office/powerpoint/2010/main" val="3408345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82340" y="1762082"/>
            <a:ext cx="2752725" cy="1657350"/>
          </a:xfrm>
        </p:spPr>
      </p:pic>
      <p:sp>
        <p:nvSpPr>
          <p:cNvPr id="9218" name="Title 1"/>
          <p:cNvSpPr>
            <a:spLocks noGrp="1"/>
          </p:cNvSpPr>
          <p:nvPr>
            <p:ph type="title"/>
          </p:nvPr>
        </p:nvSpPr>
        <p:spPr/>
        <p:txBody>
          <a:bodyPr/>
          <a:lstStyle/>
          <a:p>
            <a:pPr algn="ctr"/>
            <a:r>
              <a:rPr lang="en-US" b="1" dirty="0">
                <a:solidFill>
                  <a:schemeClr val="bg2">
                    <a:lumMod val="10000"/>
                  </a:schemeClr>
                </a:solidFill>
                <a:latin typeface="Arial" charset="0"/>
                <a:ea typeface="Arial" charset="0"/>
                <a:cs typeface="Arial" charset="0"/>
              </a:rPr>
              <a:t>Popularized Similar to Tobacco</a:t>
            </a:r>
          </a:p>
        </p:txBody>
      </p:sp>
      <p:pic>
        <p:nvPicPr>
          <p:cNvPr id="922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82340" y="3688274"/>
            <a:ext cx="2769562" cy="1949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79850" y="1775343"/>
            <a:ext cx="2929556" cy="387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304" y="1788605"/>
            <a:ext cx="3013613" cy="3849505"/>
          </a:xfrm>
          <a:prstGeom prst="rect">
            <a:avLst/>
          </a:prstGeom>
        </p:spPr>
      </p:pic>
      <p:pic>
        <p:nvPicPr>
          <p:cNvPr id="7" name="Picture 6">
            <a:extLst>
              <a:ext uri="{FF2B5EF4-FFF2-40B4-BE49-F238E27FC236}">
                <a16:creationId xmlns:a16="http://schemas.microsoft.com/office/drawing/2014/main" id="{E64B775A-CE49-4FC1-87A7-775AE6987E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94274" y="5496473"/>
            <a:ext cx="1648496" cy="1366629"/>
          </a:xfrm>
          <a:prstGeom prst="rect">
            <a:avLst/>
          </a:prstGeom>
        </p:spPr>
      </p:pic>
    </p:spTree>
    <p:extLst>
      <p:ext uri="{BB962C8B-B14F-4D97-AF65-F5344CB8AC3E}">
        <p14:creationId xmlns:p14="http://schemas.microsoft.com/office/powerpoint/2010/main" val="2053802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936" y="695740"/>
            <a:ext cx="10539490" cy="4681465"/>
          </a:xfrm>
          <a:prstGeom prst="rect">
            <a:avLst/>
          </a:prstGeom>
        </p:spPr>
      </p:pic>
      <p:pic>
        <p:nvPicPr>
          <p:cNvPr id="3" name="Picture 2">
            <a:extLst>
              <a:ext uri="{FF2B5EF4-FFF2-40B4-BE49-F238E27FC236}">
                <a16:creationId xmlns:a16="http://schemas.microsoft.com/office/drawing/2014/main" id="{E64B775A-CE49-4FC1-87A7-775AE6987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4274" y="5496473"/>
            <a:ext cx="1648496" cy="1366629"/>
          </a:xfrm>
          <a:prstGeom prst="rect">
            <a:avLst/>
          </a:prstGeom>
        </p:spPr>
      </p:pic>
    </p:spTree>
    <p:extLst>
      <p:ext uri="{BB962C8B-B14F-4D97-AF65-F5344CB8AC3E}">
        <p14:creationId xmlns:p14="http://schemas.microsoft.com/office/powerpoint/2010/main" val="704946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1569"/>
          <a:stretch/>
        </p:blipFill>
        <p:spPr>
          <a:xfrm>
            <a:off x="5916733" y="3088791"/>
            <a:ext cx="4628684" cy="2944262"/>
          </a:xfrm>
          <a:prstGeom prst="rect">
            <a:avLst/>
          </a:prstGeom>
        </p:spPr>
      </p:pic>
      <p:pic>
        <p:nvPicPr>
          <p:cNvPr id="3" name="Picture 2">
            <a:extLst>
              <a:ext uri="{FF2B5EF4-FFF2-40B4-BE49-F238E27FC236}">
                <a16:creationId xmlns:a16="http://schemas.microsoft.com/office/drawing/2014/main" id="{E64B775A-CE49-4FC1-87A7-775AE6987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
        <p:nvSpPr>
          <p:cNvPr id="4" name="Title 1"/>
          <p:cNvSpPr txBox="1">
            <a:spLocks/>
          </p:cNvSpPr>
          <p:nvPr/>
        </p:nvSpPr>
        <p:spPr>
          <a:xfrm>
            <a:off x="1434905" y="400995"/>
            <a:ext cx="9386421" cy="7736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lumMod val="10000"/>
                  </a:schemeClr>
                </a:solidFill>
                <a:effectLst>
                  <a:outerShdw blurRad="38100" dist="38100" dir="2700000" algn="tl">
                    <a:srgbClr val="000000">
                      <a:alpha val="43137"/>
                    </a:srgbClr>
                  </a:outerShdw>
                </a:effectLst>
                <a:latin typeface="Arial Black" panose="020B0A04020102020204" pitchFamily="34" charset="0"/>
              </a:rPr>
              <a:t>Risks</a:t>
            </a:r>
          </a:p>
        </p:txBody>
      </p:sp>
      <p:sp>
        <p:nvSpPr>
          <p:cNvPr id="5" name="TextBox 4"/>
          <p:cNvSpPr txBox="1"/>
          <p:nvPr/>
        </p:nvSpPr>
        <p:spPr>
          <a:xfrm>
            <a:off x="1134400" y="1267520"/>
            <a:ext cx="10080998" cy="156966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3200" b="1" u="sng" dirty="0">
                <a:solidFill>
                  <a:schemeClr val="bg1"/>
                </a:solidFill>
              </a:rPr>
              <a:t>Addiction</a:t>
            </a:r>
            <a:r>
              <a:rPr lang="en-US" sz="3200" b="1" dirty="0">
                <a:solidFill>
                  <a:schemeClr val="bg1"/>
                </a:solidFill>
              </a:rPr>
              <a:t>: </a:t>
            </a:r>
            <a:r>
              <a:rPr lang="en-US" sz="3200" dirty="0">
                <a:solidFill>
                  <a:schemeClr val="bg1"/>
                </a:solidFill>
              </a:rPr>
              <a:t>Compulsive use even though it causes problems or interferes with normal routines and/or healthy activities Fixation on frequency or “need” to use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374" y="3004438"/>
            <a:ext cx="4583156" cy="3709301"/>
          </a:xfrm>
          <a:prstGeom prst="rect">
            <a:avLst/>
          </a:prstGeom>
        </p:spPr>
      </p:pic>
    </p:spTree>
    <p:extLst>
      <p:ext uri="{BB962C8B-B14F-4D97-AF65-F5344CB8AC3E}">
        <p14:creationId xmlns:p14="http://schemas.microsoft.com/office/powerpoint/2010/main" val="854374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6851" y="597847"/>
            <a:ext cx="8838279" cy="6265255"/>
          </a:xfrm>
          <a:prstGeom prst="rect">
            <a:avLst/>
          </a:prstGeom>
        </p:spPr>
      </p:pic>
      <p:pic>
        <p:nvPicPr>
          <p:cNvPr id="4" name="Picture 3">
            <a:extLst>
              <a:ext uri="{FF2B5EF4-FFF2-40B4-BE49-F238E27FC236}">
                <a16:creationId xmlns:a16="http://schemas.microsoft.com/office/drawing/2014/main" id="{E64B775A-CE49-4FC1-87A7-775AE6987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4274" y="5496473"/>
            <a:ext cx="1648496" cy="1366629"/>
          </a:xfrm>
          <a:prstGeom prst="rect">
            <a:avLst/>
          </a:prstGeom>
        </p:spPr>
      </p:pic>
      <p:sp>
        <p:nvSpPr>
          <p:cNvPr id="5" name="Title 1"/>
          <p:cNvSpPr txBox="1">
            <a:spLocks/>
          </p:cNvSpPr>
          <p:nvPr/>
        </p:nvSpPr>
        <p:spPr>
          <a:xfrm>
            <a:off x="1111746" y="211013"/>
            <a:ext cx="9386421" cy="7736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bg2">
                    <a:lumMod val="10000"/>
                  </a:schemeClr>
                </a:solidFill>
                <a:effectLst>
                  <a:outerShdw blurRad="38100" dist="38100" dir="2700000" algn="tl">
                    <a:srgbClr val="000000">
                      <a:alpha val="43137"/>
                    </a:srgbClr>
                  </a:outerShdw>
                </a:effectLst>
                <a:latin typeface="Arial Black" panose="020B0A04020102020204" pitchFamily="34" charset="0"/>
              </a:rPr>
              <a:t>Big Tobacco Playbook</a:t>
            </a:r>
            <a:endParaRPr lang="en-US" b="1" dirty="0">
              <a:solidFill>
                <a:schemeClr val="bg2">
                  <a:lumMod val="10000"/>
                </a:schemeClr>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744406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B027-65F6-4FBD-9938-FD1D39EC09E9}"/>
              </a:ext>
            </a:extLst>
          </p:cNvPr>
          <p:cNvSpPr>
            <a:spLocks noGrp="1"/>
          </p:cNvSpPr>
          <p:nvPr>
            <p:ph type="title"/>
          </p:nvPr>
        </p:nvSpPr>
        <p:spPr>
          <a:xfrm>
            <a:off x="655320" y="365125"/>
            <a:ext cx="4338711" cy="1282922"/>
          </a:xfrm>
        </p:spPr>
        <p:txBody>
          <a:bodyPr>
            <a:normAutofit/>
          </a:bodyPr>
          <a:lstStyle/>
          <a:p>
            <a:pPr algn="ctr"/>
            <a:r>
              <a:rPr lang="en-US" sz="4000" b="1" dirty="0">
                <a:solidFill>
                  <a:srgbClr val="002060"/>
                </a:solidFill>
                <a:effectLst>
                  <a:outerShdw blurRad="38100" dist="38100" dir="2700000" algn="tl">
                    <a:srgbClr val="000000">
                      <a:alpha val="43137"/>
                    </a:srgbClr>
                  </a:outerShdw>
                </a:effectLst>
                <a:latin typeface="Arial Black" panose="020B0A04020102020204" pitchFamily="34" charset="0"/>
              </a:rPr>
              <a:t>THINGS TO CONSIDER</a:t>
            </a:r>
          </a:p>
        </p:txBody>
      </p:sp>
      <p:sp>
        <p:nvSpPr>
          <p:cNvPr id="3" name="Content Placeholder 2">
            <a:extLst>
              <a:ext uri="{FF2B5EF4-FFF2-40B4-BE49-F238E27FC236}">
                <a16:creationId xmlns:a16="http://schemas.microsoft.com/office/drawing/2014/main" id="{EBA78B9D-970C-461F-8780-1A68F61D2856}"/>
              </a:ext>
            </a:extLst>
          </p:cNvPr>
          <p:cNvSpPr>
            <a:spLocks noGrp="1"/>
          </p:cNvSpPr>
          <p:nvPr>
            <p:ph idx="1"/>
          </p:nvPr>
        </p:nvSpPr>
        <p:spPr>
          <a:xfrm>
            <a:off x="301966" y="1785399"/>
            <a:ext cx="6189784" cy="4870582"/>
          </a:xfrm>
        </p:spPr>
        <p:txBody>
          <a:bodyPr>
            <a:normAutofit fontScale="92500" lnSpcReduction="10000"/>
          </a:bodyPr>
          <a:lstStyle/>
          <a:p>
            <a:r>
              <a:rPr lang="en-US" sz="2000" b="1" dirty="0">
                <a:solidFill>
                  <a:srgbClr val="002060"/>
                </a:solidFill>
              </a:rPr>
              <a:t>TRACK THE COSTS</a:t>
            </a:r>
          </a:p>
          <a:p>
            <a:r>
              <a:rPr lang="en-US" sz="2000" dirty="0">
                <a:solidFill>
                  <a:srgbClr val="002060"/>
                </a:solidFill>
              </a:rPr>
              <a:t>Keep Public Health &amp; Safety as top priorities</a:t>
            </a:r>
          </a:p>
          <a:p>
            <a:r>
              <a:rPr lang="en-US" sz="2000" dirty="0">
                <a:solidFill>
                  <a:srgbClr val="002060"/>
                </a:solidFill>
              </a:rPr>
              <a:t>Educational curricula, campaigns and programs</a:t>
            </a:r>
          </a:p>
          <a:p>
            <a:r>
              <a:rPr lang="en-US" sz="2000" dirty="0">
                <a:solidFill>
                  <a:srgbClr val="002060"/>
                </a:solidFill>
              </a:rPr>
              <a:t>Protecting vulnerable age groups/populations</a:t>
            </a:r>
          </a:p>
          <a:p>
            <a:r>
              <a:rPr lang="en-US" sz="2000" dirty="0">
                <a:solidFill>
                  <a:srgbClr val="002060"/>
                </a:solidFill>
              </a:rPr>
              <a:t>Compliance enforcement with LE</a:t>
            </a:r>
          </a:p>
          <a:p>
            <a:r>
              <a:rPr lang="en-US" sz="2000" dirty="0">
                <a:solidFill>
                  <a:srgbClr val="002060"/>
                </a:solidFill>
              </a:rPr>
              <a:t>How to manage home grow violations</a:t>
            </a:r>
          </a:p>
          <a:p>
            <a:r>
              <a:rPr lang="en-US" sz="2000" dirty="0">
                <a:solidFill>
                  <a:srgbClr val="002060"/>
                </a:solidFill>
              </a:rPr>
              <a:t>Parameters for open-marketing to youth</a:t>
            </a:r>
          </a:p>
          <a:p>
            <a:r>
              <a:rPr lang="en-US" sz="2000" dirty="0">
                <a:solidFill>
                  <a:srgbClr val="002060"/>
                </a:solidFill>
              </a:rPr>
              <a:t>LIMIT OUTLET DENISITY</a:t>
            </a:r>
          </a:p>
          <a:p>
            <a:r>
              <a:rPr lang="en-US" sz="2000" dirty="0">
                <a:solidFill>
                  <a:srgbClr val="002060"/>
                </a:solidFill>
              </a:rPr>
              <a:t>Zoning that respects all community members</a:t>
            </a:r>
          </a:p>
          <a:p>
            <a:r>
              <a:rPr lang="en-US" sz="2000" dirty="0">
                <a:solidFill>
                  <a:srgbClr val="002060"/>
                </a:solidFill>
              </a:rPr>
              <a:t>Prohibit lounges/on-site consumption</a:t>
            </a:r>
          </a:p>
          <a:p>
            <a:r>
              <a:rPr lang="en-US" sz="2000" dirty="0">
                <a:solidFill>
                  <a:srgbClr val="002060"/>
                </a:solidFill>
              </a:rPr>
              <a:t>Safe Driving education, enforcement &amp; PSA campaign</a:t>
            </a:r>
          </a:p>
          <a:p>
            <a:r>
              <a:rPr lang="en-US" sz="2000" dirty="0">
                <a:solidFill>
                  <a:srgbClr val="002060"/>
                </a:solidFill>
              </a:rPr>
              <a:t>Emergency services preparedness</a:t>
            </a:r>
          </a:p>
          <a:p>
            <a:r>
              <a:rPr lang="en-US" sz="2000" dirty="0">
                <a:solidFill>
                  <a:srgbClr val="002060"/>
                </a:solidFill>
              </a:rPr>
              <a:t>Assistance in education for safe and drug free workplaces</a:t>
            </a:r>
          </a:p>
          <a:p>
            <a:endParaRPr lang="en-US" sz="1300" dirty="0"/>
          </a:p>
          <a:p>
            <a:endParaRPr lang="en-US" sz="1300" dirty="0"/>
          </a:p>
        </p:txBody>
      </p:sp>
      <p:pic>
        <p:nvPicPr>
          <p:cNvPr id="5122" name="Picture 2" descr="Image result for consider">
            <a:extLst>
              <a:ext uri="{FF2B5EF4-FFF2-40B4-BE49-F238E27FC236}">
                <a16:creationId xmlns:a16="http://schemas.microsoft.com/office/drawing/2014/main" id="{555CB819-3213-4546-85E3-A8EC305483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22" r="5222"/>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621F7F6-41A2-49A6-82BB-A02E8DBFDA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2690382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5075" y="1361660"/>
            <a:ext cx="7717736" cy="5145157"/>
          </a:xfrm>
          <a:prstGeom prst="rect">
            <a:avLst/>
          </a:prstGeom>
          <a:effectLst>
            <a:softEdge rad="127000"/>
          </a:effectLst>
        </p:spPr>
      </p:pic>
      <p:pic>
        <p:nvPicPr>
          <p:cNvPr id="3" name="Picture 2">
            <a:extLst>
              <a:ext uri="{FF2B5EF4-FFF2-40B4-BE49-F238E27FC236}">
                <a16:creationId xmlns:a16="http://schemas.microsoft.com/office/drawing/2014/main" id="{E64B775A-CE49-4FC1-87A7-775AE6987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
        <p:nvSpPr>
          <p:cNvPr id="4" name="Title 1"/>
          <p:cNvSpPr txBox="1">
            <a:spLocks/>
          </p:cNvSpPr>
          <p:nvPr/>
        </p:nvSpPr>
        <p:spPr>
          <a:xfrm>
            <a:off x="1434905" y="400995"/>
            <a:ext cx="9386421" cy="7736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bg2">
                    <a:lumMod val="10000"/>
                  </a:schemeClr>
                </a:solidFill>
                <a:effectLst>
                  <a:outerShdw blurRad="38100" dist="38100" dir="2700000" algn="tl">
                    <a:srgbClr val="000000">
                      <a:alpha val="43137"/>
                    </a:srgbClr>
                  </a:outerShdw>
                </a:effectLst>
                <a:latin typeface="Arial Black" panose="020B0A04020102020204" pitchFamily="34" charset="0"/>
              </a:rPr>
              <a:t>Direct Marketing to Youth</a:t>
            </a:r>
            <a:endParaRPr lang="en-US" b="1" dirty="0">
              <a:solidFill>
                <a:schemeClr val="bg2">
                  <a:lumMod val="10000"/>
                </a:schemeClr>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1153460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6488" y="1487764"/>
            <a:ext cx="7512326" cy="4820409"/>
          </a:xfrm>
          <a:prstGeom prst="rect">
            <a:avLst/>
          </a:prstGeom>
          <a:effectLst>
            <a:softEdge rad="127000"/>
          </a:effectLst>
        </p:spPr>
      </p:pic>
      <p:pic>
        <p:nvPicPr>
          <p:cNvPr id="3" name="Picture 2">
            <a:extLst>
              <a:ext uri="{FF2B5EF4-FFF2-40B4-BE49-F238E27FC236}">
                <a16:creationId xmlns:a16="http://schemas.microsoft.com/office/drawing/2014/main" id="{E64B775A-CE49-4FC1-87A7-775AE6987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
        <p:nvSpPr>
          <p:cNvPr id="4" name="Title 1"/>
          <p:cNvSpPr txBox="1">
            <a:spLocks/>
          </p:cNvSpPr>
          <p:nvPr/>
        </p:nvSpPr>
        <p:spPr>
          <a:xfrm>
            <a:off x="1434905" y="400995"/>
            <a:ext cx="9386421" cy="7736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bg2">
                    <a:lumMod val="10000"/>
                  </a:schemeClr>
                </a:solidFill>
                <a:effectLst>
                  <a:outerShdw blurRad="38100" dist="38100" dir="2700000" algn="tl">
                    <a:srgbClr val="000000">
                      <a:alpha val="43137"/>
                    </a:srgbClr>
                  </a:outerShdw>
                </a:effectLst>
                <a:latin typeface="Arial Black" panose="020B0A04020102020204" pitchFamily="34" charset="0"/>
              </a:rPr>
              <a:t>Direct Marketing to Youth</a:t>
            </a:r>
            <a:endParaRPr lang="en-US" b="1" dirty="0">
              <a:solidFill>
                <a:schemeClr val="bg2">
                  <a:lumMod val="10000"/>
                </a:schemeClr>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569115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0948" y="1292087"/>
            <a:ext cx="5565913" cy="5565913"/>
          </a:xfrm>
          <a:prstGeom prst="rect">
            <a:avLst/>
          </a:prstGeom>
        </p:spPr>
      </p:pic>
      <p:pic>
        <p:nvPicPr>
          <p:cNvPr id="3" name="Picture 2">
            <a:extLst>
              <a:ext uri="{FF2B5EF4-FFF2-40B4-BE49-F238E27FC236}">
                <a16:creationId xmlns:a16="http://schemas.microsoft.com/office/drawing/2014/main" id="{E64B775A-CE49-4FC1-87A7-775AE6987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
        <p:nvSpPr>
          <p:cNvPr id="4" name="Title 1"/>
          <p:cNvSpPr txBox="1">
            <a:spLocks/>
          </p:cNvSpPr>
          <p:nvPr/>
        </p:nvSpPr>
        <p:spPr>
          <a:xfrm>
            <a:off x="1434905" y="400995"/>
            <a:ext cx="9386421" cy="7736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bg2">
                    <a:lumMod val="10000"/>
                  </a:schemeClr>
                </a:solidFill>
                <a:effectLst>
                  <a:outerShdw blurRad="38100" dist="38100" dir="2700000" algn="tl">
                    <a:srgbClr val="000000">
                      <a:alpha val="43137"/>
                    </a:srgbClr>
                  </a:outerShdw>
                </a:effectLst>
                <a:latin typeface="Arial Black" panose="020B0A04020102020204" pitchFamily="34" charset="0"/>
              </a:rPr>
              <a:t>Direct Marketing to Youth</a:t>
            </a:r>
            <a:endParaRPr lang="en-US" b="1" dirty="0">
              <a:solidFill>
                <a:schemeClr val="bg2">
                  <a:lumMod val="10000"/>
                </a:schemeClr>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9262615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733" y="239152"/>
            <a:ext cx="8699359" cy="6327924"/>
          </a:xfrm>
          <a:prstGeom prst="rect">
            <a:avLst/>
          </a:prstGeom>
        </p:spPr>
      </p:pic>
      <p:pic>
        <p:nvPicPr>
          <p:cNvPr id="4" name="Picture 3">
            <a:extLst>
              <a:ext uri="{FF2B5EF4-FFF2-40B4-BE49-F238E27FC236}">
                <a16:creationId xmlns:a16="http://schemas.microsoft.com/office/drawing/2014/main" id="{E64B775A-CE49-4FC1-87A7-775AE6987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4274" y="5496473"/>
            <a:ext cx="1648496" cy="1366629"/>
          </a:xfrm>
          <a:prstGeom prst="rect">
            <a:avLst/>
          </a:prstGeom>
        </p:spPr>
      </p:pic>
    </p:spTree>
    <p:extLst>
      <p:ext uri="{BB962C8B-B14F-4D97-AF65-F5344CB8AC3E}">
        <p14:creationId xmlns:p14="http://schemas.microsoft.com/office/powerpoint/2010/main" val="670680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7059" y="476068"/>
            <a:ext cx="7518400" cy="5422900"/>
          </a:xfrm>
          <a:prstGeom prst="rect">
            <a:avLst/>
          </a:prstGeom>
        </p:spPr>
      </p:pic>
      <p:pic>
        <p:nvPicPr>
          <p:cNvPr id="3" name="Picture 2">
            <a:extLst>
              <a:ext uri="{FF2B5EF4-FFF2-40B4-BE49-F238E27FC236}">
                <a16:creationId xmlns:a16="http://schemas.microsoft.com/office/drawing/2014/main" id="{E64B775A-CE49-4FC1-87A7-775AE6987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592" y="641168"/>
            <a:ext cx="3269776" cy="5257800"/>
          </a:xfrm>
          <a:prstGeom prst="rect">
            <a:avLst/>
          </a:prstGeom>
        </p:spPr>
      </p:pic>
    </p:spTree>
    <p:extLst>
      <p:ext uri="{BB962C8B-B14F-4D97-AF65-F5344CB8AC3E}">
        <p14:creationId xmlns:p14="http://schemas.microsoft.com/office/powerpoint/2010/main" val="9997642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4B775A-CE49-4FC1-87A7-775AE6987E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
        <p:nvSpPr>
          <p:cNvPr id="4" name="Title 1"/>
          <p:cNvSpPr txBox="1">
            <a:spLocks/>
          </p:cNvSpPr>
          <p:nvPr/>
        </p:nvSpPr>
        <p:spPr>
          <a:xfrm>
            <a:off x="1434905" y="400995"/>
            <a:ext cx="9386421" cy="7736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lumMod val="10000"/>
                  </a:schemeClr>
                </a:solidFill>
                <a:effectLst>
                  <a:outerShdw blurRad="38100" dist="38100" dir="2700000" algn="tl">
                    <a:srgbClr val="000000">
                      <a:alpha val="43137"/>
                    </a:srgbClr>
                  </a:outerShdw>
                </a:effectLst>
                <a:latin typeface="Arial Black" panose="020B0A04020102020204" pitchFamily="34" charset="0"/>
              </a:rPr>
              <a:t>Consumer Conversion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1626" y="1176432"/>
            <a:ext cx="4250278" cy="568156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5595" y="2328563"/>
            <a:ext cx="4145140" cy="2008907"/>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319" y="1769074"/>
            <a:ext cx="2488641" cy="4496284"/>
          </a:xfrm>
          <a:prstGeom prst="rect">
            <a:avLst/>
          </a:prstGeom>
        </p:spPr>
      </p:pic>
    </p:spTree>
    <p:extLst>
      <p:ext uri="{BB962C8B-B14F-4D97-AF65-F5344CB8AC3E}">
        <p14:creationId xmlns:p14="http://schemas.microsoft.com/office/powerpoint/2010/main" val="1730120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4B775A-CE49-4FC1-87A7-775AE6987E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2440" y="853440"/>
            <a:ext cx="8524597" cy="5624155"/>
          </a:xfrm>
          <a:prstGeom prst="rect">
            <a:avLst/>
          </a:prstGeom>
        </p:spPr>
      </p:pic>
      <p:sp>
        <p:nvSpPr>
          <p:cNvPr id="5" name="TextBox 4"/>
          <p:cNvSpPr txBox="1"/>
          <p:nvPr/>
        </p:nvSpPr>
        <p:spPr>
          <a:xfrm>
            <a:off x="1742440" y="6396335"/>
            <a:ext cx="9192768" cy="461665"/>
          </a:xfrm>
          <a:prstGeom prst="rect">
            <a:avLst/>
          </a:prstGeom>
          <a:noFill/>
        </p:spPr>
        <p:txBody>
          <a:bodyPr wrap="square" rtlCol="0">
            <a:spAutoFit/>
          </a:bodyPr>
          <a:lstStyle/>
          <a:p>
            <a:pPr algn="ctr"/>
            <a:r>
              <a:rPr lang="en-US" sz="1200" dirty="0">
                <a:hlinkClick r:id="rId4"/>
              </a:rPr>
              <a:t>https://www.washingtonpost.com/national/potent-pot-vulnerable-teens-trigger-concerns-in-first-states-to-legalize-marijuana/2019/06/15/52df638a-8c9a-11e9-8f69-a2795fca3343_story.html?noredirect=on&amp;utm_term=.fd410fe35f4f</a:t>
            </a:r>
            <a:endParaRPr lang="en-US" sz="1200" dirty="0"/>
          </a:p>
        </p:txBody>
      </p:sp>
      <p:sp>
        <p:nvSpPr>
          <p:cNvPr id="6" name="TextBox 5"/>
          <p:cNvSpPr txBox="1"/>
          <p:nvPr/>
        </p:nvSpPr>
        <p:spPr>
          <a:xfrm>
            <a:off x="402336" y="256032"/>
            <a:ext cx="11277600" cy="461665"/>
          </a:xfrm>
          <a:prstGeom prst="rect">
            <a:avLst/>
          </a:prstGeom>
          <a:noFill/>
        </p:spPr>
        <p:txBody>
          <a:bodyPr wrap="square" rtlCol="0">
            <a:spAutoFit/>
          </a:bodyPr>
          <a:lstStyle/>
          <a:p>
            <a:pPr algn="ctr"/>
            <a:r>
              <a:rPr lang="en-US" sz="2400" b="1" dirty="0">
                <a:solidFill>
                  <a:schemeClr val="bg2">
                    <a:lumMod val="10000"/>
                  </a:schemeClr>
                </a:solidFill>
                <a:latin typeface="Times New Roman" charset="0"/>
                <a:ea typeface="Times New Roman" charset="0"/>
                <a:cs typeface="Times New Roman" charset="0"/>
              </a:rPr>
              <a:t>“Potent pot, vulnerable teens trigger concerns in first states to legalize marijuana”</a:t>
            </a:r>
            <a:endParaRPr lang="en-US" sz="2400" dirty="0">
              <a:solidFill>
                <a:schemeClr val="bg2">
                  <a:lumMod val="10000"/>
                </a:schemeClr>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317183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720" y="426357"/>
            <a:ext cx="8426046" cy="5216797"/>
          </a:xfrm>
          <a:prstGeom prst="rect">
            <a:avLst/>
          </a:prstGeom>
        </p:spPr>
      </p:pic>
      <p:pic>
        <p:nvPicPr>
          <p:cNvPr id="6" name="Picture 5">
            <a:extLst>
              <a:ext uri="{FF2B5EF4-FFF2-40B4-BE49-F238E27FC236}">
                <a16:creationId xmlns:a16="http://schemas.microsoft.com/office/drawing/2014/main" id="{E64B775A-CE49-4FC1-87A7-775AE6987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4274" y="5496473"/>
            <a:ext cx="1648496" cy="1366629"/>
          </a:xfrm>
          <a:prstGeom prst="rect">
            <a:avLst/>
          </a:prstGeom>
        </p:spPr>
      </p:pic>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8634326" y="640081"/>
            <a:ext cx="3317003" cy="327877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241753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3500" y="0"/>
            <a:ext cx="6968613" cy="6858000"/>
          </a:xfrm>
          <a:prstGeom prst="rect">
            <a:avLst/>
          </a:prstGeom>
        </p:spPr>
      </p:pic>
      <p:pic>
        <p:nvPicPr>
          <p:cNvPr id="3" name="Picture 2">
            <a:extLst>
              <a:ext uri="{FF2B5EF4-FFF2-40B4-BE49-F238E27FC236}">
                <a16:creationId xmlns:a16="http://schemas.microsoft.com/office/drawing/2014/main" id="{E64B775A-CE49-4FC1-87A7-775AE6987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10104721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802835"/>
            <a:ext cx="8525063" cy="4055165"/>
          </a:xfrm>
          <a:prstGeom prst="rect">
            <a:avLst/>
          </a:prstGeom>
        </p:spPr>
      </p:pic>
      <p:pic>
        <p:nvPicPr>
          <p:cNvPr id="3" name="Picture 2">
            <a:extLst>
              <a:ext uri="{FF2B5EF4-FFF2-40B4-BE49-F238E27FC236}">
                <a16:creationId xmlns:a16="http://schemas.microsoft.com/office/drawing/2014/main" id="{E64B775A-CE49-4FC1-87A7-775AE6987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
        <p:nvSpPr>
          <p:cNvPr id="4" name="Title 1"/>
          <p:cNvSpPr txBox="1">
            <a:spLocks/>
          </p:cNvSpPr>
          <p:nvPr/>
        </p:nvSpPr>
        <p:spPr>
          <a:xfrm>
            <a:off x="1434905" y="400995"/>
            <a:ext cx="9386421" cy="7736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lumMod val="10000"/>
                  </a:schemeClr>
                </a:solidFill>
                <a:effectLst>
                  <a:outerShdw blurRad="38100" dist="38100" dir="2700000" algn="tl">
                    <a:srgbClr val="000000">
                      <a:alpha val="43137"/>
                    </a:srgbClr>
                  </a:outerShdw>
                </a:effectLst>
                <a:latin typeface="Arial Black" panose="020B0A04020102020204" pitchFamily="34" charset="0"/>
              </a:rPr>
              <a:t>Risks</a:t>
            </a:r>
          </a:p>
        </p:txBody>
      </p:sp>
      <p:sp>
        <p:nvSpPr>
          <p:cNvPr id="5" name="TextBox 4"/>
          <p:cNvSpPr txBox="1"/>
          <p:nvPr/>
        </p:nvSpPr>
        <p:spPr>
          <a:xfrm>
            <a:off x="1083365" y="1196876"/>
            <a:ext cx="9809922" cy="2308324"/>
          </a:xfrm>
          <a:prstGeom prst="rect">
            <a:avLst/>
          </a:prstGeom>
          <a:noFill/>
        </p:spPr>
        <p:txBody>
          <a:bodyPr wrap="square" rtlCol="0">
            <a:spAutoFit/>
          </a:bodyPr>
          <a:lstStyle/>
          <a:p>
            <a:pPr marL="457200" indent="-457200">
              <a:buFont typeface="Arial" charset="0"/>
              <a:buChar char="•"/>
            </a:pPr>
            <a:r>
              <a:rPr lang="en-US" sz="2400" b="1" dirty="0">
                <a:solidFill>
                  <a:srgbClr val="0070C0"/>
                </a:solidFill>
              </a:rPr>
              <a:t>Heavy metals, lead poisoning</a:t>
            </a:r>
          </a:p>
          <a:p>
            <a:pPr marL="457200" indent="-457200">
              <a:buFont typeface="Arial" charset="0"/>
              <a:buChar char="•"/>
            </a:pPr>
            <a:r>
              <a:rPr lang="en-US" sz="2400" b="1" dirty="0">
                <a:solidFill>
                  <a:srgbClr val="0070C0"/>
                </a:solidFill>
              </a:rPr>
              <a:t>Toxins in emissions cause 2</a:t>
            </a:r>
            <a:r>
              <a:rPr lang="en-US" sz="2400" b="1" baseline="30000" dirty="0">
                <a:solidFill>
                  <a:srgbClr val="0070C0"/>
                </a:solidFill>
              </a:rPr>
              <a:t>nd</a:t>
            </a:r>
            <a:r>
              <a:rPr lang="en-US" sz="2400" b="1" dirty="0">
                <a:solidFill>
                  <a:srgbClr val="0070C0"/>
                </a:solidFill>
              </a:rPr>
              <a:t> hand exposure</a:t>
            </a:r>
          </a:p>
          <a:p>
            <a:pPr marL="457200" indent="-457200">
              <a:buFont typeface="Arial" charset="0"/>
              <a:buChar char="•"/>
            </a:pPr>
            <a:r>
              <a:rPr lang="en-US" sz="2400" b="1" dirty="0">
                <a:solidFill>
                  <a:srgbClr val="0070C0"/>
                </a:solidFill>
              </a:rPr>
              <a:t>Anything brought into the body in a combustible manner is harmful </a:t>
            </a:r>
            <a:r>
              <a:rPr lang="en-US" sz="2000" dirty="0">
                <a:solidFill>
                  <a:srgbClr val="0070C0"/>
                </a:solidFill>
              </a:rPr>
              <a:t>(American Lung </a:t>
            </a:r>
            <a:r>
              <a:rPr lang="en-US" sz="2000" dirty="0" err="1">
                <a:solidFill>
                  <a:srgbClr val="0070C0"/>
                </a:solidFill>
              </a:rPr>
              <a:t>Assoc</a:t>
            </a:r>
            <a:r>
              <a:rPr lang="en-US" sz="2000" dirty="0">
                <a:solidFill>
                  <a:srgbClr val="0070C0"/>
                </a:solidFill>
              </a:rPr>
              <a:t>)</a:t>
            </a:r>
          </a:p>
          <a:p>
            <a:pPr marL="457200" indent="-457200">
              <a:buFont typeface="Arial" charset="0"/>
              <a:buChar char="•"/>
            </a:pPr>
            <a:r>
              <a:rPr lang="en-US" sz="2400" b="1" dirty="0">
                <a:solidFill>
                  <a:srgbClr val="0070C0"/>
                </a:solidFill>
              </a:rPr>
              <a:t>Teens who vape have more cancer-causing agents in their bodies than those who do not</a:t>
            </a:r>
            <a:endParaRPr lang="en-US" sz="2400" dirty="0"/>
          </a:p>
        </p:txBody>
      </p:sp>
    </p:spTree>
    <p:extLst>
      <p:ext uri="{BB962C8B-B14F-4D97-AF65-F5344CB8AC3E}">
        <p14:creationId xmlns:p14="http://schemas.microsoft.com/office/powerpoint/2010/main" val="1897344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39CC78-5018-439D-873F-880361E4CAE8}"/>
              </a:ext>
            </a:extLst>
          </p:cNvPr>
          <p:cNvSpPr>
            <a:spLocks noGrp="1"/>
          </p:cNvSpPr>
          <p:nvPr>
            <p:ph type="title"/>
          </p:nvPr>
        </p:nvSpPr>
        <p:spPr>
          <a:xfrm>
            <a:off x="863029" y="2934586"/>
            <a:ext cx="3416158" cy="2872826"/>
          </a:xfrm>
        </p:spPr>
        <p:txBody>
          <a:bodyPr>
            <a:normAutofit/>
          </a:bodyPr>
          <a:lstStyle/>
          <a:p>
            <a:pPr algn="ctr"/>
            <a:r>
              <a:rPr lang="en-US" sz="4000" b="1" dirty="0">
                <a:solidFill>
                  <a:srgbClr val="FFFFFF"/>
                </a:solidFill>
                <a:effectLst>
                  <a:outerShdw blurRad="38100" dist="38100" dir="2700000" algn="tl">
                    <a:srgbClr val="000000">
                      <a:alpha val="43137"/>
                    </a:srgbClr>
                  </a:outerShdw>
                </a:effectLst>
                <a:latin typeface="Arial Black" panose="020B0A04020102020204" pitchFamily="34" charset="0"/>
              </a:rPr>
              <a:t>Opting-Out in Colorado</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9624" y="4981862"/>
            <a:ext cx="1648496" cy="1366629"/>
          </a:xfrm>
          <a:prstGeom prst="rect">
            <a:avLst/>
          </a:prstGeom>
        </p:spPr>
      </p:pic>
      <p:graphicFrame>
        <p:nvGraphicFramePr>
          <p:cNvPr id="15" name="Content Placeholder 2">
            <a:extLst>
              <a:ext uri="{FF2B5EF4-FFF2-40B4-BE49-F238E27FC236}">
                <a16:creationId xmlns:a16="http://schemas.microsoft.com/office/drawing/2014/main" id="{0FA77614-FBEC-4EB2-9BDB-FA5CE4C8F855}"/>
              </a:ext>
            </a:extLst>
          </p:cNvPr>
          <p:cNvGraphicFramePr>
            <a:graphicFrameLocks noGrp="1"/>
          </p:cNvGraphicFramePr>
          <p:nvPr>
            <p:ph idx="1"/>
            <p:extLst>
              <p:ext uri="{D42A27DB-BD31-4B8C-83A1-F6EECF244321}">
                <p14:modId xmlns:p14="http://schemas.microsoft.com/office/powerpoint/2010/main" val="209161229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descr="A close up of a map&#10;&#10;Description automatically generated">
            <a:extLst>
              <a:ext uri="{FF2B5EF4-FFF2-40B4-BE49-F238E27FC236}">
                <a16:creationId xmlns:a16="http://schemas.microsoft.com/office/drawing/2014/main" id="{A890DB69-75AE-44C8-9336-81679908C1E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3029" y="1080239"/>
            <a:ext cx="3523142" cy="2348761"/>
          </a:xfrm>
          <a:prstGeom prst="rect">
            <a:avLst/>
          </a:prstGeom>
        </p:spPr>
      </p:pic>
    </p:spTree>
    <p:extLst>
      <p:ext uri="{BB962C8B-B14F-4D97-AF65-F5344CB8AC3E}">
        <p14:creationId xmlns:p14="http://schemas.microsoft.com/office/powerpoint/2010/main" val="25545207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59D4E2-86D6-45B7-A6DE-456769BCF6F9}"/>
              </a:ext>
            </a:extLst>
          </p:cNvPr>
          <p:cNvPicPr>
            <a:picLocks noChangeAspect="1"/>
          </p:cNvPicPr>
          <p:nvPr/>
        </p:nvPicPr>
        <p:blipFill>
          <a:blip r:embed="rId2"/>
          <a:stretch>
            <a:fillRect/>
          </a:stretch>
        </p:blipFill>
        <p:spPr>
          <a:xfrm>
            <a:off x="1197011" y="105508"/>
            <a:ext cx="9797978" cy="6752492"/>
          </a:xfrm>
          <a:prstGeom prst="rect">
            <a:avLst/>
          </a:prstGeom>
        </p:spPr>
      </p:pic>
      <p:pic>
        <p:nvPicPr>
          <p:cNvPr id="3" name="Picture 2">
            <a:extLst>
              <a:ext uri="{FF2B5EF4-FFF2-40B4-BE49-F238E27FC236}">
                <a16:creationId xmlns:a16="http://schemas.microsoft.com/office/drawing/2014/main" id="{C5B73CA2-8BF6-499C-A190-12CC8D1DA5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19161785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57212" y="171450"/>
            <a:ext cx="11283553" cy="66865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23875306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394467-A47F-4790-8492-1091C252ECA6}"/>
              </a:ext>
            </a:extLst>
          </p:cNvPr>
          <p:cNvPicPr>
            <a:picLocks noChangeAspect="1"/>
          </p:cNvPicPr>
          <p:nvPr/>
        </p:nvPicPr>
        <p:blipFill>
          <a:blip r:embed="rId2"/>
          <a:stretch>
            <a:fillRect/>
          </a:stretch>
        </p:blipFill>
        <p:spPr>
          <a:xfrm>
            <a:off x="1969957" y="0"/>
            <a:ext cx="8252086" cy="6858000"/>
          </a:xfrm>
          <a:prstGeom prst="rect">
            <a:avLst/>
          </a:prstGeom>
        </p:spPr>
      </p:pic>
      <p:pic>
        <p:nvPicPr>
          <p:cNvPr id="3" name="Picture 2">
            <a:extLst>
              <a:ext uri="{FF2B5EF4-FFF2-40B4-BE49-F238E27FC236}">
                <a16:creationId xmlns:a16="http://schemas.microsoft.com/office/drawing/2014/main" id="{4BC56965-B253-4504-93C5-CEA1ADCB80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3708469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00007"/>
            <a:ext cx="10515600" cy="4175491"/>
          </a:xfrm>
        </p:spPr>
        <p:txBody>
          <a:bodyPr>
            <a:normAutofit fontScale="85000" lnSpcReduction="20000"/>
          </a:bodyPr>
          <a:lstStyle/>
          <a:p>
            <a:r>
              <a:rPr lang="en-US" sz="3600" b="1" dirty="0">
                <a:solidFill>
                  <a:schemeClr val="bg2">
                    <a:lumMod val="10000"/>
                  </a:schemeClr>
                </a:solidFill>
              </a:rPr>
              <a:t>EDUCATE, EDUCATE, EDUCATE</a:t>
            </a:r>
          </a:p>
          <a:p>
            <a:r>
              <a:rPr lang="en-US" sz="3600" dirty="0">
                <a:solidFill>
                  <a:schemeClr val="bg2">
                    <a:lumMod val="10000"/>
                  </a:schemeClr>
                </a:solidFill>
              </a:rPr>
              <a:t>We need a best-practice model for youth education</a:t>
            </a:r>
          </a:p>
          <a:p>
            <a:pPr lvl="1"/>
            <a:r>
              <a:rPr lang="en-US" sz="3200" dirty="0">
                <a:solidFill>
                  <a:schemeClr val="bg2">
                    <a:lumMod val="10000"/>
                  </a:schemeClr>
                </a:solidFill>
              </a:rPr>
              <a:t>This needs to be all-encompassing, as a societal message</a:t>
            </a:r>
          </a:p>
          <a:p>
            <a:r>
              <a:rPr lang="en-US" sz="3600" dirty="0">
                <a:solidFill>
                  <a:schemeClr val="bg2">
                    <a:lumMod val="10000"/>
                  </a:schemeClr>
                </a:solidFill>
              </a:rPr>
              <a:t> Schools, workplaces should ban vaping due to public health &amp; safety concerns. Consider other possible controls.</a:t>
            </a:r>
          </a:p>
          <a:p>
            <a:r>
              <a:rPr lang="en-US" sz="3600" dirty="0">
                <a:solidFill>
                  <a:schemeClr val="bg2">
                    <a:lumMod val="10000"/>
                  </a:schemeClr>
                </a:solidFill>
              </a:rPr>
              <a:t>We must have a “Listen First” approach with young people</a:t>
            </a:r>
          </a:p>
          <a:p>
            <a:pPr lvl="1"/>
            <a:r>
              <a:rPr lang="en-US" sz="3200" dirty="0">
                <a:solidFill>
                  <a:schemeClr val="bg2">
                    <a:lumMod val="10000"/>
                  </a:schemeClr>
                </a:solidFill>
              </a:rPr>
              <a:t>When they engage in the conversation, they learn more</a:t>
            </a:r>
          </a:p>
          <a:p>
            <a:r>
              <a:rPr lang="en-US" sz="3600" dirty="0">
                <a:solidFill>
                  <a:schemeClr val="bg2">
                    <a:lumMod val="10000"/>
                  </a:schemeClr>
                </a:solidFill>
              </a:rPr>
              <a:t>Youth focus groups/effective messaging</a:t>
            </a:r>
          </a:p>
          <a:p>
            <a:pPr lvl="1"/>
            <a:r>
              <a:rPr lang="en-US" sz="3200" dirty="0">
                <a:solidFill>
                  <a:schemeClr val="bg2">
                    <a:lumMod val="10000"/>
                  </a:schemeClr>
                </a:solidFill>
              </a:rPr>
              <a:t>Be cautious about overly humorous messages – could lead to more of a “commercialization effect”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pic>
        <p:nvPicPr>
          <p:cNvPr id="3074" name="Picture 2" descr="Image result for prevention">
            <a:extLst>
              <a:ext uri="{FF2B5EF4-FFF2-40B4-BE49-F238E27FC236}">
                <a16:creationId xmlns:a16="http://schemas.microsoft.com/office/drawing/2014/main" id="{07AC2652-B8C0-4F2A-9558-37C90F8E19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0247" y="30749"/>
            <a:ext cx="2705830" cy="17948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814646" y="481806"/>
            <a:ext cx="3688337" cy="1325563"/>
          </a:xfrm>
        </p:spPr>
        <p:txBody>
          <a:bodyPr>
            <a:normAutofit/>
          </a:bodyPr>
          <a:lstStyle/>
          <a:p>
            <a:pPr algn="ctr"/>
            <a:r>
              <a:rPr lang="en-US" sz="4800" b="1" dirty="0">
                <a:solidFill>
                  <a:srgbClr val="002060"/>
                </a:solidFill>
                <a:latin typeface="Abadi MT Condensed Extra Bold" charset="0"/>
                <a:ea typeface="Abadi MT Condensed Extra Bold" charset="0"/>
                <a:cs typeface="Abadi MT Condensed Extra Bold" charset="0"/>
              </a:rPr>
              <a:t>Suggestions</a:t>
            </a:r>
          </a:p>
        </p:txBody>
      </p:sp>
    </p:spTree>
    <p:extLst>
      <p:ext uri="{BB962C8B-B14F-4D97-AF65-F5344CB8AC3E}">
        <p14:creationId xmlns:p14="http://schemas.microsoft.com/office/powerpoint/2010/main" val="17506964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2796" y="1825625"/>
            <a:ext cx="10128196" cy="4351338"/>
          </a:xfrm>
        </p:spPr>
        <p:txBody>
          <a:bodyPr>
            <a:normAutofit lnSpcReduction="10000"/>
          </a:bodyPr>
          <a:lstStyle/>
          <a:p>
            <a:r>
              <a:rPr lang="en-US" sz="3600" dirty="0">
                <a:solidFill>
                  <a:schemeClr val="bg2">
                    <a:lumMod val="10000"/>
                  </a:schemeClr>
                </a:solidFill>
              </a:rPr>
              <a:t>LIMIT RETAIL SATURATION of VAPE shops</a:t>
            </a:r>
          </a:p>
          <a:p>
            <a:r>
              <a:rPr lang="en-US" sz="3600" dirty="0">
                <a:solidFill>
                  <a:schemeClr val="bg2">
                    <a:lumMod val="10000"/>
                  </a:schemeClr>
                </a:solidFill>
              </a:rPr>
              <a:t>Increase buffer zones around schools, daycares, youth facilities, residential neighborhoods, etc.</a:t>
            </a:r>
          </a:p>
          <a:p>
            <a:r>
              <a:rPr lang="en-US" sz="3600" dirty="0">
                <a:solidFill>
                  <a:schemeClr val="bg2">
                    <a:lumMod val="10000"/>
                  </a:schemeClr>
                </a:solidFill>
              </a:rPr>
              <a:t>Tobacco-free community parks</a:t>
            </a:r>
          </a:p>
          <a:p>
            <a:r>
              <a:rPr lang="en-US" sz="3600" dirty="0">
                <a:solidFill>
                  <a:schemeClr val="bg2">
                    <a:lumMod val="10000"/>
                  </a:schemeClr>
                </a:solidFill>
              </a:rPr>
              <a:t>Reduce access to flavored products</a:t>
            </a:r>
            <a:endParaRPr lang="en-US" sz="3200" dirty="0">
              <a:solidFill>
                <a:schemeClr val="bg2">
                  <a:lumMod val="10000"/>
                </a:schemeClr>
              </a:solidFill>
            </a:endParaRPr>
          </a:p>
          <a:p>
            <a:r>
              <a:rPr lang="en-US" sz="3600" dirty="0">
                <a:solidFill>
                  <a:schemeClr val="bg2">
                    <a:lumMod val="10000"/>
                  </a:schemeClr>
                </a:solidFill>
              </a:rPr>
              <a:t>Consider that vape shops are pseudo-head shops and should also be limited in scope.</a:t>
            </a:r>
          </a:p>
          <a:p>
            <a:pPr lvl="1"/>
            <a:r>
              <a:rPr lang="en-US" sz="3200" b="1" dirty="0">
                <a:solidFill>
                  <a:schemeClr val="bg2">
                    <a:lumMod val="10000"/>
                  </a:schemeClr>
                </a:solidFill>
              </a:rPr>
              <a:t>Youth access should be restricted and enforced</a:t>
            </a:r>
            <a:endParaRPr lang="en-US" sz="2800" b="1" dirty="0">
              <a:solidFill>
                <a:schemeClr val="bg2">
                  <a:lumMod val="10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pic>
        <p:nvPicPr>
          <p:cNvPr id="7" name="Picture 2" descr="Image result for prevention">
            <a:extLst>
              <a:ext uri="{FF2B5EF4-FFF2-40B4-BE49-F238E27FC236}">
                <a16:creationId xmlns:a16="http://schemas.microsoft.com/office/drawing/2014/main" id="{0D55D8DE-FE24-4ADF-AD9D-50D4CDAF8C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0247" y="30749"/>
            <a:ext cx="2705830" cy="179487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D3FF2682-648A-4735-B0B6-F58B2D414AB9}"/>
              </a:ext>
            </a:extLst>
          </p:cNvPr>
          <p:cNvSpPr>
            <a:spLocks noGrp="1"/>
          </p:cNvSpPr>
          <p:nvPr>
            <p:ph type="title"/>
          </p:nvPr>
        </p:nvSpPr>
        <p:spPr>
          <a:xfrm>
            <a:off x="5814646" y="481806"/>
            <a:ext cx="3688337" cy="1325563"/>
          </a:xfrm>
        </p:spPr>
        <p:txBody>
          <a:bodyPr>
            <a:normAutofit/>
          </a:bodyPr>
          <a:lstStyle/>
          <a:p>
            <a:pPr algn="ctr"/>
            <a:r>
              <a:rPr lang="en-US" sz="4800" b="1" dirty="0">
                <a:solidFill>
                  <a:srgbClr val="002060"/>
                </a:solidFill>
                <a:latin typeface="Abadi MT Condensed Extra Bold" charset="0"/>
                <a:ea typeface="Abadi MT Condensed Extra Bold" charset="0"/>
                <a:cs typeface="Abadi MT Condensed Extra Bold" charset="0"/>
              </a:rPr>
              <a:t>Suggestions</a:t>
            </a:r>
          </a:p>
        </p:txBody>
      </p:sp>
    </p:spTree>
    <p:extLst>
      <p:ext uri="{BB962C8B-B14F-4D97-AF65-F5344CB8AC3E}">
        <p14:creationId xmlns:p14="http://schemas.microsoft.com/office/powerpoint/2010/main" val="40022511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5040" y="1133856"/>
            <a:ext cx="9255656" cy="5398072"/>
          </a:xfrm>
          <a:prstGeom prst="rect">
            <a:avLst/>
          </a:prstGeom>
        </p:spPr>
      </p:pic>
      <p:sp>
        <p:nvSpPr>
          <p:cNvPr id="2" name="Title 1"/>
          <p:cNvSpPr>
            <a:spLocks noGrp="1"/>
          </p:cNvSpPr>
          <p:nvPr>
            <p:ph type="title"/>
          </p:nvPr>
        </p:nvSpPr>
        <p:spPr>
          <a:xfrm>
            <a:off x="886968" y="145002"/>
            <a:ext cx="10515600" cy="1325563"/>
          </a:xfrm>
        </p:spPr>
        <p:txBody>
          <a:bodyPr>
            <a:normAutofit/>
          </a:bodyPr>
          <a:lstStyle/>
          <a:p>
            <a:pPr algn="ctr"/>
            <a:r>
              <a:rPr lang="en-US" sz="5400" b="1" dirty="0">
                <a:solidFill>
                  <a:schemeClr val="bg2">
                    <a:lumMod val="10000"/>
                  </a:schemeClr>
                </a:solidFill>
                <a:latin typeface="Abadi MT Condensed Extra Bold" charset="0"/>
                <a:ea typeface="Abadi MT Condensed Extra Bold" charset="0"/>
                <a:cs typeface="Abadi MT Condensed Extra Bold" charset="0"/>
              </a:rPr>
              <a:t>Black Market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16961240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711" y="159812"/>
            <a:ext cx="10292240" cy="6506906"/>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12435136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49" y="261057"/>
            <a:ext cx="8376898" cy="442948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0534" y="-165873"/>
            <a:ext cx="3761465" cy="5657244"/>
          </a:xfrm>
          <a:prstGeom prst="rect">
            <a:avLst/>
          </a:prstGeom>
          <a:effectLst>
            <a:softEdge rad="317500"/>
          </a:effectLst>
        </p:spPr>
      </p:pic>
      <p:sp>
        <p:nvSpPr>
          <p:cNvPr id="4" name="TextBox 3"/>
          <p:cNvSpPr txBox="1"/>
          <p:nvPr/>
        </p:nvSpPr>
        <p:spPr>
          <a:xfrm>
            <a:off x="1705970" y="4949083"/>
            <a:ext cx="4162567" cy="1338828"/>
          </a:xfrm>
          <a:prstGeom prst="rect">
            <a:avLst/>
          </a:prstGeom>
        </p:spPr>
        <p:style>
          <a:lnRef idx="3">
            <a:schemeClr val="lt1"/>
          </a:lnRef>
          <a:fillRef idx="1">
            <a:schemeClr val="accent5"/>
          </a:fillRef>
          <a:effectRef idx="1">
            <a:schemeClr val="accent5"/>
          </a:effectRef>
          <a:fontRef idx="minor">
            <a:schemeClr val="lt1"/>
          </a:fontRef>
        </p:style>
        <p:txBody>
          <a:bodyPr wrap="square" rtlCol="0" anchor="ctr">
            <a:spAutoFit/>
          </a:bodyPr>
          <a:lstStyle/>
          <a:p>
            <a:pPr algn="ctr">
              <a:lnSpc>
                <a:spcPct val="150000"/>
              </a:lnSpc>
            </a:pPr>
            <a:r>
              <a:rPr lang="en-US" dirty="0"/>
              <a:t>$50 cash reimbursement covers vehicle fuel for a marijuana “donation” delivered to your home</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19450503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300" y="424726"/>
            <a:ext cx="11651847" cy="593513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10962632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357"/>
          <a:stretch/>
        </p:blipFill>
        <p:spPr>
          <a:xfrm>
            <a:off x="1652341" y="862578"/>
            <a:ext cx="9433000" cy="5764409"/>
          </a:xfrm>
          <a:prstGeom prst="rect">
            <a:avLst/>
          </a:prstGeom>
        </p:spPr>
      </p:pic>
      <p:sp>
        <p:nvSpPr>
          <p:cNvPr id="2" name="Title 1"/>
          <p:cNvSpPr>
            <a:spLocks noGrp="1"/>
          </p:cNvSpPr>
          <p:nvPr>
            <p:ph type="title"/>
          </p:nvPr>
        </p:nvSpPr>
        <p:spPr>
          <a:xfrm>
            <a:off x="838200" y="231013"/>
            <a:ext cx="10515600" cy="1325563"/>
          </a:xfrm>
        </p:spPr>
        <p:txBody>
          <a:bodyPr>
            <a:normAutofit/>
          </a:bodyPr>
          <a:lstStyle/>
          <a:p>
            <a:pPr algn="ctr"/>
            <a:r>
              <a:rPr lang="en-US" sz="5400" b="1" dirty="0">
                <a:solidFill>
                  <a:schemeClr val="bg2">
                    <a:lumMod val="10000"/>
                  </a:schemeClr>
                </a:solidFill>
                <a:latin typeface="Abadi MT Condensed Extra Bold" charset="0"/>
                <a:ea typeface="Abadi MT Condensed Extra Bold" charset="0"/>
                <a:cs typeface="Abadi MT Condensed Extra Bold" charset="0"/>
              </a:rPr>
              <a:t>Societal Impacts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439750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1989191" y="183312"/>
          <a:ext cx="9107905" cy="6557211"/>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192" y="766514"/>
            <a:ext cx="2099786" cy="159518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192" y="3691689"/>
            <a:ext cx="2050883" cy="205088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9536" y="2666247"/>
            <a:ext cx="2133600" cy="2143125"/>
          </a:xfrm>
          <a:prstGeom prst="rect">
            <a:avLst/>
          </a:prstGeom>
          <a:effectLst>
            <a:softEdge rad="317500"/>
          </a:effectLst>
        </p:spPr>
      </p:pic>
      <p:sp>
        <p:nvSpPr>
          <p:cNvPr id="8" name="TextBox 7"/>
          <p:cNvSpPr txBox="1"/>
          <p:nvPr/>
        </p:nvSpPr>
        <p:spPr>
          <a:xfrm>
            <a:off x="7186710" y="2049907"/>
            <a:ext cx="1239252"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rPr>
              <a:t>1,004</a:t>
            </a:r>
          </a:p>
        </p:txBody>
      </p:sp>
      <p:sp>
        <p:nvSpPr>
          <p:cNvPr id="9" name="TextBox 8"/>
          <p:cNvSpPr txBox="1"/>
          <p:nvPr/>
        </p:nvSpPr>
        <p:spPr>
          <a:xfrm>
            <a:off x="848987" y="5742572"/>
            <a:ext cx="1624263" cy="584775"/>
          </a:xfrm>
          <a:prstGeom prst="rect">
            <a:avLst/>
          </a:prstGeom>
          <a:noFill/>
        </p:spPr>
        <p:txBody>
          <a:bodyPr wrap="square" rtlCol="0">
            <a:spAutoFit/>
          </a:bodyPr>
          <a:lstStyle/>
          <a:p>
            <a:pPr algn="ctr"/>
            <a:r>
              <a:rPr lang="en-US" sz="3200" b="1" dirty="0">
                <a:solidFill>
                  <a:schemeClr val="tx1">
                    <a:lumMod val="50000"/>
                  </a:schemeClr>
                </a:solidFill>
                <a:effectLst>
                  <a:outerShdw blurRad="38100" dist="38100" dir="2700000" algn="tl">
                    <a:srgbClr val="000000">
                      <a:alpha val="43137"/>
                    </a:srgbClr>
                  </a:outerShdw>
                </a:effectLst>
              </a:rPr>
              <a:t>392</a:t>
            </a:r>
          </a:p>
        </p:txBody>
      </p:sp>
      <p:sp>
        <p:nvSpPr>
          <p:cNvPr id="10" name="TextBox 9"/>
          <p:cNvSpPr txBox="1"/>
          <p:nvPr/>
        </p:nvSpPr>
        <p:spPr>
          <a:xfrm>
            <a:off x="867500" y="2373860"/>
            <a:ext cx="1624263" cy="584775"/>
          </a:xfrm>
          <a:prstGeom prst="rect">
            <a:avLst/>
          </a:prstGeom>
          <a:noFill/>
        </p:spPr>
        <p:txBody>
          <a:bodyPr wrap="square" rtlCol="0">
            <a:spAutoFit/>
          </a:bodyPr>
          <a:lstStyle/>
          <a:p>
            <a:pPr algn="ctr"/>
            <a:r>
              <a:rPr lang="en-US" sz="3200" b="1" dirty="0">
                <a:solidFill>
                  <a:schemeClr val="tx1">
                    <a:lumMod val="50000"/>
                  </a:schemeClr>
                </a:solidFill>
                <a:effectLst>
                  <a:outerShdw blurRad="38100" dist="38100" dir="2700000" algn="tl">
                    <a:srgbClr val="000000">
                      <a:alpha val="43137"/>
                    </a:srgbClr>
                  </a:outerShdw>
                </a:effectLst>
              </a:rPr>
              <a:t>208</a:t>
            </a:r>
          </a:p>
        </p:txBody>
      </p:sp>
      <p:sp>
        <p:nvSpPr>
          <p:cNvPr id="12" name="TextBox 11"/>
          <p:cNvSpPr txBox="1"/>
          <p:nvPr/>
        </p:nvSpPr>
        <p:spPr>
          <a:xfrm>
            <a:off x="7627783" y="183312"/>
            <a:ext cx="4752109" cy="646331"/>
          </a:xfrm>
          <a:prstGeom prst="rect">
            <a:avLst/>
          </a:prstGeom>
          <a:noFill/>
        </p:spPr>
        <p:txBody>
          <a:bodyPr wrap="square" rtlCol="0">
            <a:spAutoFit/>
          </a:bodyPr>
          <a:lstStyle/>
          <a:p>
            <a:pPr algn="ctr"/>
            <a:r>
              <a:rPr lang="en-US" sz="3600" b="1" dirty="0">
                <a:solidFill>
                  <a:schemeClr val="accent6">
                    <a:lumMod val="50000"/>
                  </a:schemeClr>
                </a:solidFill>
                <a:effectLst>
                  <a:outerShdw blurRad="38100" dist="38100" dir="2700000" algn="tl">
                    <a:srgbClr val="000000">
                      <a:alpha val="43137"/>
                    </a:srgbClr>
                  </a:outerShdw>
                </a:effectLst>
              </a:rPr>
              <a:t>Commercialization</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19063539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366" y="86165"/>
            <a:ext cx="9970152" cy="668567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10341732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opioid">
            <a:extLst>
              <a:ext uri="{FF2B5EF4-FFF2-40B4-BE49-F238E27FC236}">
                <a16:creationId xmlns:a16="http://schemas.microsoft.com/office/drawing/2014/main" id="{1735617B-7FD7-4D2D-839D-58C66CD54D4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75531" y="3164608"/>
            <a:ext cx="6566030" cy="369339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806" y="485147"/>
            <a:ext cx="10469525" cy="266972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17651954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pic>
        <p:nvPicPr>
          <p:cNvPr id="4" name="Picture 3">
            <a:extLst>
              <a:ext uri="{FF2B5EF4-FFF2-40B4-BE49-F238E27FC236}">
                <a16:creationId xmlns:a16="http://schemas.microsoft.com/office/drawing/2014/main" id="{D5B76230-6D2E-4AC0-A768-4C931616CE75}"/>
              </a:ext>
            </a:extLst>
          </p:cNvPr>
          <p:cNvPicPr>
            <a:picLocks noChangeAspect="1"/>
          </p:cNvPicPr>
          <p:nvPr/>
        </p:nvPicPr>
        <p:blipFill rotWithShape="1">
          <a:blip r:embed="rId3"/>
          <a:srcRect l="23638"/>
          <a:stretch/>
        </p:blipFill>
        <p:spPr>
          <a:xfrm>
            <a:off x="1806241" y="1062457"/>
            <a:ext cx="8265854" cy="4923033"/>
          </a:xfrm>
          <a:prstGeom prst="rect">
            <a:avLst/>
          </a:prstGeom>
        </p:spPr>
      </p:pic>
      <p:sp>
        <p:nvSpPr>
          <p:cNvPr id="5" name="TextBox 4">
            <a:extLst>
              <a:ext uri="{FF2B5EF4-FFF2-40B4-BE49-F238E27FC236}">
                <a16:creationId xmlns:a16="http://schemas.microsoft.com/office/drawing/2014/main" id="{469E21C8-4DE2-4BFB-8F44-D4C4F522CF18}"/>
              </a:ext>
            </a:extLst>
          </p:cNvPr>
          <p:cNvSpPr txBox="1"/>
          <p:nvPr/>
        </p:nvSpPr>
        <p:spPr>
          <a:xfrm>
            <a:off x="1963073" y="6174685"/>
            <a:ext cx="7799905" cy="369332"/>
          </a:xfrm>
          <a:prstGeom prst="rect">
            <a:avLst/>
          </a:prstGeom>
          <a:noFill/>
        </p:spPr>
        <p:txBody>
          <a:bodyPr wrap="square" rtlCol="0">
            <a:spAutoFit/>
          </a:bodyPr>
          <a:lstStyle/>
          <a:p>
            <a:pPr algn="ctr"/>
            <a:r>
              <a:rPr lang="en-US" dirty="0">
                <a:hlinkClick r:id="rId4"/>
              </a:rPr>
              <a:t>https://www.mentalhealthamerica.net/conditions/risky-business-marijuana-use</a:t>
            </a:r>
            <a:endParaRPr lang="en-US" dirty="0"/>
          </a:p>
        </p:txBody>
      </p:sp>
      <p:sp>
        <p:nvSpPr>
          <p:cNvPr id="8" name="Title 1">
            <a:extLst>
              <a:ext uri="{FF2B5EF4-FFF2-40B4-BE49-F238E27FC236}">
                <a16:creationId xmlns:a16="http://schemas.microsoft.com/office/drawing/2014/main" id="{C021B6A7-E526-47AC-88C3-9CC00565AD4A}"/>
              </a:ext>
            </a:extLst>
          </p:cNvPr>
          <p:cNvSpPr txBox="1">
            <a:spLocks/>
          </p:cNvSpPr>
          <p:nvPr/>
        </p:nvSpPr>
        <p:spPr>
          <a:xfrm>
            <a:off x="838200" y="231013"/>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2">
                    <a:lumMod val="10000"/>
                  </a:schemeClr>
                </a:solidFill>
                <a:latin typeface="Abadi MT Condensed Extra Bold" charset="0"/>
                <a:ea typeface="Abadi MT Condensed Extra Bold" charset="0"/>
                <a:cs typeface="Abadi MT Condensed Extra Bold" charset="0"/>
              </a:rPr>
              <a:t>Mental Health Considerations</a:t>
            </a:r>
          </a:p>
        </p:txBody>
      </p:sp>
    </p:spTree>
    <p:extLst>
      <p:ext uri="{BB962C8B-B14F-4D97-AF65-F5344CB8AC3E}">
        <p14:creationId xmlns:p14="http://schemas.microsoft.com/office/powerpoint/2010/main" val="29173824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A79A47-E692-440B-BDB6-C8DA8A135C52}"/>
              </a:ext>
            </a:extLst>
          </p:cNvPr>
          <p:cNvPicPr>
            <a:picLocks noChangeAspect="1"/>
          </p:cNvPicPr>
          <p:nvPr/>
        </p:nvPicPr>
        <p:blipFill>
          <a:blip r:embed="rId2"/>
          <a:stretch>
            <a:fillRect/>
          </a:stretch>
        </p:blipFill>
        <p:spPr>
          <a:xfrm>
            <a:off x="498640" y="443132"/>
            <a:ext cx="10584532" cy="641486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15546160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036" y="0"/>
            <a:ext cx="10300362" cy="684534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17157381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8331" y="1799429"/>
            <a:ext cx="7082319" cy="4712961"/>
          </a:xfrm>
          <a:prstGeom prst="rect">
            <a:avLst/>
          </a:prstGeom>
          <a:effectLst>
            <a:softEdge rad="127000"/>
          </a:effec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4168"/>
          <a:stretch/>
        </p:blipFill>
        <p:spPr>
          <a:xfrm>
            <a:off x="197933" y="291932"/>
            <a:ext cx="3990887" cy="3502145"/>
          </a:xfrm>
          <a:prstGeom prst="rect">
            <a:avLst/>
          </a:prstGeom>
          <a:effectLst>
            <a:softEdge rad="1270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933" y="3944203"/>
            <a:ext cx="4007794" cy="2715904"/>
          </a:xfrm>
          <a:prstGeom prst="rect">
            <a:avLst/>
          </a:prstGeom>
          <a:effectLst>
            <a:softEdge rad="127000"/>
          </a:effectLst>
        </p:spPr>
      </p:pic>
      <p:sp>
        <p:nvSpPr>
          <p:cNvPr id="6" name="TextBox 5"/>
          <p:cNvSpPr txBox="1"/>
          <p:nvPr/>
        </p:nvSpPr>
        <p:spPr>
          <a:xfrm>
            <a:off x="4524578" y="442058"/>
            <a:ext cx="7216072" cy="57888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2800" dirty="0">
                <a:solidFill>
                  <a:schemeClr val="bg1"/>
                </a:solidFill>
                <a:effectLst>
                  <a:outerShdw blurRad="38100" dist="38100" dir="2700000" algn="tl">
                    <a:srgbClr val="000000">
                      <a:alpha val="43137"/>
                    </a:srgbClr>
                  </a:outerShdw>
                </a:effectLst>
              </a:rPr>
              <a:t>THC Extractions = Butane Hash Oil Explosions</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35052337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8317" y="83227"/>
            <a:ext cx="6578580" cy="4417733"/>
          </a:xfrm>
          <a:prstGeom prst="rect">
            <a:avLst/>
          </a:prstGeom>
          <a:effectLst>
            <a:softEdge rad="317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816" y="150695"/>
            <a:ext cx="4827663" cy="3616087"/>
          </a:xfrm>
          <a:prstGeom prst="rect">
            <a:avLst/>
          </a:prstGeom>
          <a:effectLst>
            <a:softEdge rad="12700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253633" y="2651859"/>
            <a:ext cx="2866029" cy="5095877"/>
          </a:xfrm>
          <a:prstGeom prst="rect">
            <a:avLst/>
          </a:prstGeom>
          <a:effectLst>
            <a:softEdge rad="127000"/>
          </a:effectLst>
        </p:spPr>
      </p:pic>
      <p:sp>
        <p:nvSpPr>
          <p:cNvPr id="5" name="TextBox 4"/>
          <p:cNvSpPr txBox="1"/>
          <p:nvPr/>
        </p:nvSpPr>
        <p:spPr>
          <a:xfrm>
            <a:off x="5248317" y="4396890"/>
            <a:ext cx="6698956" cy="2246769"/>
          </a:xfrm>
          <a:prstGeom prst="rect">
            <a:avLst/>
          </a:prstGeom>
          <a:noFill/>
        </p:spPr>
        <p:txBody>
          <a:bodyPr wrap="square" rtlCol="0">
            <a:spAutoFit/>
          </a:bodyPr>
          <a:lstStyle/>
          <a:p>
            <a:pPr algn="ctr"/>
            <a:r>
              <a:rPr lang="en-US" sz="2000" b="1" u="sng" dirty="0">
                <a:effectLst>
                  <a:outerShdw blurRad="38100" dist="38100" dir="2700000" algn="tl">
                    <a:srgbClr val="000000">
                      <a:alpha val="43137"/>
                    </a:srgbClr>
                  </a:outerShdw>
                </a:effectLst>
              </a:rPr>
              <a:t>Home Grow Operations</a:t>
            </a:r>
          </a:p>
          <a:p>
            <a:pPr marL="285750" indent="-285750">
              <a:lnSpc>
                <a:spcPct val="150000"/>
              </a:lnSpc>
              <a:buFont typeface="Arial" panose="020B0604020202020204" pitchFamily="34" charset="0"/>
              <a:buChar char="•"/>
            </a:pPr>
            <a:r>
              <a:rPr lang="en-US" sz="2000" dirty="0">
                <a:effectLst>
                  <a:outerShdw blurRad="38100" dist="38100" dir="2700000" algn="tl">
                    <a:srgbClr val="000000">
                      <a:alpha val="43137"/>
                    </a:srgbClr>
                  </a:outerShdw>
                </a:effectLst>
              </a:rPr>
              <a:t>No inspections for molds, pesticides, contaminants, etc.</a:t>
            </a:r>
          </a:p>
          <a:p>
            <a:pPr marL="285750" indent="-285750">
              <a:lnSpc>
                <a:spcPct val="150000"/>
              </a:lnSpc>
              <a:buFont typeface="Arial" panose="020B0604020202020204" pitchFamily="34" charset="0"/>
              <a:buChar char="•"/>
            </a:pPr>
            <a:r>
              <a:rPr lang="en-US" sz="2000" dirty="0">
                <a:effectLst>
                  <a:outerShdw blurRad="38100" dist="38100" dir="2700000" algn="tl">
                    <a:srgbClr val="000000">
                      <a:alpha val="43137"/>
                    </a:srgbClr>
                  </a:outerShdw>
                </a:effectLst>
              </a:rPr>
              <a:t>No established safety standards</a:t>
            </a:r>
          </a:p>
          <a:p>
            <a:pPr marL="285750" indent="-285750">
              <a:lnSpc>
                <a:spcPct val="150000"/>
              </a:lnSpc>
              <a:buFont typeface="Arial" panose="020B0604020202020204" pitchFamily="34" charset="0"/>
              <a:buChar char="•"/>
            </a:pPr>
            <a:r>
              <a:rPr lang="en-US" sz="2000" dirty="0">
                <a:effectLst>
                  <a:outerShdw blurRad="38100" dist="38100" dir="2700000" algn="tl">
                    <a:srgbClr val="000000">
                      <a:alpha val="43137"/>
                    </a:srgbClr>
                  </a:outerShdw>
                </a:effectLst>
              </a:rPr>
              <a:t>Undercuts the tax scheme</a:t>
            </a:r>
          </a:p>
          <a:p>
            <a:pPr marL="285750" indent="-285750">
              <a:lnSpc>
                <a:spcPct val="150000"/>
              </a:lnSpc>
              <a:buFont typeface="Arial" panose="020B0604020202020204" pitchFamily="34" charset="0"/>
              <a:buChar char="•"/>
            </a:pPr>
            <a:r>
              <a:rPr lang="en-US" sz="2000" dirty="0">
                <a:effectLst>
                  <a:outerShdw blurRad="38100" dist="38100" dir="2700000" algn="tl">
                    <a:srgbClr val="000000">
                      <a:alpha val="43137"/>
                    </a:srgbClr>
                  </a:outerShdw>
                </a:effectLst>
              </a:rPr>
              <a:t>“Free gift” loopholes</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36875570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pic>
        <p:nvPicPr>
          <p:cNvPr id="8" name="Picture 7" descr="A picture containing outdoor, grass&#10;&#10;Description generated with high confidence">
            <a:extLst>
              <a:ext uri="{FF2B5EF4-FFF2-40B4-BE49-F238E27FC236}">
                <a16:creationId xmlns:a16="http://schemas.microsoft.com/office/drawing/2014/main" id="{DDEDA5F9-6F00-440C-8B3E-FF4BF1A347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8386" y="2693730"/>
            <a:ext cx="3531321" cy="2853535"/>
          </a:xfrm>
          <a:prstGeom prst="rect">
            <a:avLst/>
          </a:prstGeom>
          <a:effectLst>
            <a:softEdge rad="127000"/>
          </a:effectLst>
        </p:spPr>
      </p:pic>
      <p:pic>
        <p:nvPicPr>
          <p:cNvPr id="12" name="Picture 11" descr="A picture containing indoor&#10;&#10;Description generated with very high confidence">
            <a:extLst>
              <a:ext uri="{FF2B5EF4-FFF2-40B4-BE49-F238E27FC236}">
                <a16:creationId xmlns:a16="http://schemas.microsoft.com/office/drawing/2014/main" id="{0B1ECDFF-631C-4BBD-9CE3-5E41191BE1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1041" y="0"/>
            <a:ext cx="3669817" cy="2749624"/>
          </a:xfrm>
          <a:prstGeom prst="rect">
            <a:avLst/>
          </a:prstGeom>
          <a:effectLst>
            <a:softEdge rad="127000"/>
          </a:effectLst>
        </p:spPr>
      </p:pic>
      <p:pic>
        <p:nvPicPr>
          <p:cNvPr id="14" name="Picture 13" descr="A picture containing outdoor, ground, tree, fence&#10;&#10;Description generated with very high confidence">
            <a:extLst>
              <a:ext uri="{FF2B5EF4-FFF2-40B4-BE49-F238E27FC236}">
                <a16:creationId xmlns:a16="http://schemas.microsoft.com/office/drawing/2014/main" id="{DC0DEA3D-9249-4525-BA99-894BEB053D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802" y="748889"/>
            <a:ext cx="8162389" cy="5425796"/>
          </a:xfrm>
          <a:prstGeom prst="rect">
            <a:avLst/>
          </a:prstGeom>
          <a:effectLst>
            <a:softEdge rad="127000"/>
          </a:effectLst>
        </p:spPr>
      </p:pic>
    </p:spTree>
    <p:extLst>
      <p:ext uri="{BB962C8B-B14F-4D97-AF65-F5344CB8AC3E}">
        <p14:creationId xmlns:p14="http://schemas.microsoft.com/office/powerpoint/2010/main" val="39118524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8CBDF5-5442-4B73-8A96-3F9BEEC1BAEE}"/>
              </a:ext>
            </a:extLst>
          </p:cNvPr>
          <p:cNvPicPr>
            <a:picLocks noChangeAspect="1"/>
          </p:cNvPicPr>
          <p:nvPr/>
        </p:nvPicPr>
        <p:blipFill>
          <a:blip r:embed="rId2"/>
          <a:stretch>
            <a:fillRect/>
          </a:stretch>
        </p:blipFill>
        <p:spPr>
          <a:xfrm>
            <a:off x="1004184" y="225083"/>
            <a:ext cx="10541345" cy="6632917"/>
          </a:xfrm>
          <a:prstGeom prst="rect">
            <a:avLst/>
          </a:prstGeom>
        </p:spPr>
      </p:pic>
      <p:pic>
        <p:nvPicPr>
          <p:cNvPr id="4" name="Picture 3">
            <a:extLst>
              <a:ext uri="{FF2B5EF4-FFF2-40B4-BE49-F238E27FC236}">
                <a16:creationId xmlns:a16="http://schemas.microsoft.com/office/drawing/2014/main" id="{AB195783-A95B-4187-A0E7-3FDF2CD1E7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14721720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8382" y="1514149"/>
            <a:ext cx="9402417" cy="4525963"/>
          </a:xfrm>
        </p:spPr>
        <p:style>
          <a:lnRef idx="2">
            <a:schemeClr val="accent2">
              <a:shade val="50000"/>
            </a:schemeClr>
          </a:lnRef>
          <a:fillRef idx="1">
            <a:schemeClr val="accent2"/>
          </a:fillRef>
          <a:effectRef idx="0">
            <a:schemeClr val="accent2"/>
          </a:effectRef>
          <a:fontRef idx="minor">
            <a:schemeClr val="lt1"/>
          </a:fontRef>
        </p:style>
        <p:txBody>
          <a:bodyPr anchor="ctr">
            <a:normAutofit lnSpcReduction="10000"/>
          </a:bodyPr>
          <a:lstStyle/>
          <a:p>
            <a:pPr marL="0" indent="0">
              <a:lnSpc>
                <a:spcPct val="170000"/>
              </a:lnSpc>
              <a:buNone/>
            </a:pPr>
            <a:r>
              <a:rPr lang="en-US" dirty="0">
                <a:solidFill>
                  <a:schemeClr val="accent2">
                    <a:lumMod val="20000"/>
                    <a:lumOff val="80000"/>
                  </a:schemeClr>
                </a:solidFill>
              </a:rPr>
              <a:t>Smoking tobacco or marijuana, taking</a:t>
            </a:r>
          </a:p>
          <a:p>
            <a:pPr marL="0" indent="0">
              <a:lnSpc>
                <a:spcPct val="170000"/>
              </a:lnSpc>
              <a:buNone/>
            </a:pPr>
            <a:r>
              <a:rPr lang="en-US" dirty="0">
                <a:solidFill>
                  <a:schemeClr val="accent2">
                    <a:lumMod val="20000"/>
                    <a:lumOff val="80000"/>
                  </a:schemeClr>
                </a:solidFill>
              </a:rPr>
              <a:t>prescription painkillers, or using illegal</a:t>
            </a:r>
          </a:p>
          <a:p>
            <a:pPr marL="0" indent="0">
              <a:lnSpc>
                <a:spcPct val="170000"/>
              </a:lnSpc>
              <a:buNone/>
            </a:pPr>
            <a:r>
              <a:rPr lang="en-US" dirty="0">
                <a:solidFill>
                  <a:schemeClr val="accent2">
                    <a:lumMod val="20000"/>
                    <a:lumOff val="80000"/>
                  </a:schemeClr>
                </a:solidFill>
              </a:rPr>
              <a:t>drugs during pregnancy is associated</a:t>
            </a:r>
          </a:p>
          <a:p>
            <a:pPr marL="0" indent="0">
              <a:lnSpc>
                <a:spcPct val="170000"/>
              </a:lnSpc>
              <a:buNone/>
            </a:pPr>
            <a:r>
              <a:rPr lang="en-US" dirty="0">
                <a:solidFill>
                  <a:schemeClr val="accent2">
                    <a:lumMod val="20000"/>
                    <a:lumOff val="80000"/>
                  </a:schemeClr>
                </a:solidFill>
              </a:rPr>
              <a:t>with double or even triple the risk of stillbirth.</a:t>
            </a:r>
          </a:p>
          <a:p>
            <a:pPr marL="0" indent="0">
              <a:lnSpc>
                <a:spcPct val="170000"/>
              </a:lnSpc>
              <a:buNone/>
            </a:pPr>
            <a:endParaRPr lang="en-US" sz="1300" dirty="0">
              <a:solidFill>
                <a:schemeClr val="accent5">
                  <a:lumMod val="40000"/>
                  <a:lumOff val="60000"/>
                </a:schemeClr>
              </a:solidFill>
            </a:endParaRPr>
          </a:p>
          <a:p>
            <a:pPr marL="0" indent="0">
              <a:lnSpc>
                <a:spcPct val="170000"/>
              </a:lnSpc>
              <a:buNone/>
            </a:pPr>
            <a:r>
              <a:rPr lang="en-US" dirty="0">
                <a:solidFill>
                  <a:schemeClr val="accent2">
                    <a:lumMod val="20000"/>
                    <a:lumOff val="80000"/>
                  </a:schemeClr>
                </a:solidFill>
              </a:rPr>
              <a:t>Cannabis use early in pregnancy results in reduced fetal growth. </a:t>
            </a:r>
          </a:p>
        </p:txBody>
      </p:sp>
      <p:sp>
        <p:nvSpPr>
          <p:cNvPr id="5" name="TextBox 4"/>
          <p:cNvSpPr txBox="1"/>
          <p:nvPr/>
        </p:nvSpPr>
        <p:spPr>
          <a:xfrm>
            <a:off x="2369820" y="6100340"/>
            <a:ext cx="7452360" cy="461665"/>
          </a:xfrm>
          <a:prstGeom prst="rect">
            <a:avLst/>
          </a:prstGeom>
          <a:noFill/>
        </p:spPr>
        <p:txBody>
          <a:bodyPr wrap="square" rtlCol="0">
            <a:spAutoFit/>
          </a:bodyPr>
          <a:lstStyle/>
          <a:p>
            <a:pPr algn="ctr"/>
            <a:r>
              <a:rPr lang="en-US" sz="1200" dirty="0"/>
              <a:t>Cannabis, the pregnant woman, and her child: weeding out the myths. </a:t>
            </a:r>
            <a:r>
              <a:rPr lang="en-US" sz="1200" dirty="0" err="1"/>
              <a:t>Jaques</a:t>
            </a:r>
            <a:r>
              <a:rPr lang="en-US" sz="1200" dirty="0"/>
              <a:t> S et al. J. of Perinatology 2014; 1‐8</a:t>
            </a:r>
          </a:p>
          <a:p>
            <a:pPr algn="ctr"/>
            <a:r>
              <a:rPr lang="en-US" sz="1200" dirty="0"/>
              <a:t>Day NL, Richardson GA, Goldschmidt L, et al. </a:t>
            </a:r>
            <a:r>
              <a:rPr lang="en-US" sz="1200" dirty="0" err="1"/>
              <a:t>Neurotoxicol</a:t>
            </a:r>
            <a:r>
              <a:rPr lang="en-US" sz="1200" dirty="0"/>
              <a:t>. </a:t>
            </a:r>
            <a:r>
              <a:rPr lang="en-US" sz="1200" dirty="0" err="1"/>
              <a:t>Teratol</a:t>
            </a:r>
            <a:r>
              <a:rPr lang="en-US" sz="1200" dirty="0"/>
              <a:t>. 1994;16(2):169‐175</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3976"/>
          <a:stretch/>
        </p:blipFill>
        <p:spPr>
          <a:xfrm>
            <a:off x="8007003" y="1134586"/>
            <a:ext cx="3907326" cy="3020510"/>
          </a:xfrm>
          <a:prstGeom prst="rect">
            <a:avLst/>
          </a:prstGeom>
          <a:effectLst>
            <a:softEdge rad="127000"/>
          </a:effectLst>
        </p:spPr>
      </p:pic>
      <p:sp>
        <p:nvSpPr>
          <p:cNvPr id="8" name="Title 7">
            <a:extLst>
              <a:ext uri="{FF2B5EF4-FFF2-40B4-BE49-F238E27FC236}">
                <a16:creationId xmlns:a16="http://schemas.microsoft.com/office/drawing/2014/main" id="{BE784DC5-BFB2-4191-B67D-8D275E19F448}"/>
              </a:ext>
            </a:extLst>
          </p:cNvPr>
          <p:cNvSpPr>
            <a:spLocks noGrp="1"/>
          </p:cNvSpPr>
          <p:nvPr>
            <p:ph type="title"/>
          </p:nvPr>
        </p:nvSpPr>
        <p:spPr>
          <a:xfrm>
            <a:off x="1158240" y="157789"/>
            <a:ext cx="9875520" cy="1356360"/>
          </a:xfrm>
        </p:spPr>
        <p:txBody>
          <a:bodyPr/>
          <a:lstStyle/>
          <a:p>
            <a:pPr algn="ctr"/>
            <a:r>
              <a:rPr lang="en-US" dirty="0"/>
              <a:t>Pregnancy &amp; Breastfeeding</a:t>
            </a:r>
          </a:p>
        </p:txBody>
      </p:sp>
      <p:pic>
        <p:nvPicPr>
          <p:cNvPr id="7" name="Picture 6">
            <a:extLst>
              <a:ext uri="{FF2B5EF4-FFF2-40B4-BE49-F238E27FC236}">
                <a16:creationId xmlns:a16="http://schemas.microsoft.com/office/drawing/2014/main" id="{5FB826F0-6973-41CC-B695-4A7042C4FA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2754115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103" t="18476" r="10110"/>
          <a:stretch/>
        </p:blipFill>
        <p:spPr>
          <a:xfrm>
            <a:off x="156204" y="90352"/>
            <a:ext cx="5154337" cy="6767648"/>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5124" r="7457"/>
          <a:stretch/>
        </p:blipFill>
        <p:spPr>
          <a:xfrm>
            <a:off x="6741995" y="218364"/>
            <a:ext cx="5277754" cy="6453986"/>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2083" r="2034" b="9153"/>
          <a:stretch/>
        </p:blipFill>
        <p:spPr>
          <a:xfrm>
            <a:off x="2000324" y="3445357"/>
            <a:ext cx="5487453" cy="3308881"/>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r="23175"/>
          <a:stretch/>
        </p:blipFill>
        <p:spPr>
          <a:xfrm>
            <a:off x="3880949" y="224486"/>
            <a:ext cx="3724149" cy="322087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26218118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542" y="703384"/>
            <a:ext cx="10372428" cy="5641145"/>
          </a:xfrm>
          <a:prstGeom prst="rect">
            <a:avLst/>
          </a:prstGeom>
        </p:spPr>
      </p:pic>
      <p:pic>
        <p:nvPicPr>
          <p:cNvPr id="4" name="Picture 3">
            <a:extLst>
              <a:ext uri="{FF2B5EF4-FFF2-40B4-BE49-F238E27FC236}">
                <a16:creationId xmlns:a16="http://schemas.microsoft.com/office/drawing/2014/main" id="{B156768D-9A1F-4086-904D-6DBAA92128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4029676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42375" y="430486"/>
            <a:ext cx="8005118" cy="1077218"/>
          </a:xfrm>
          <a:prstGeom prst="rect">
            <a:avLst/>
          </a:prstGeom>
        </p:spPr>
        <p:style>
          <a:lnRef idx="3">
            <a:schemeClr val="lt1"/>
          </a:lnRef>
          <a:fillRef idx="1">
            <a:schemeClr val="accent6"/>
          </a:fillRef>
          <a:effectRef idx="1">
            <a:schemeClr val="accent6"/>
          </a:effectRef>
          <a:fontRef idx="minor">
            <a:schemeClr val="lt1"/>
          </a:fontRef>
        </p:style>
        <p:txBody>
          <a:bodyPr wrap="square" rtlCol="0" anchor="ctr">
            <a:spAutoFit/>
          </a:bodyPr>
          <a:lstStyle/>
          <a:p>
            <a:pPr algn="ctr"/>
            <a:r>
              <a:rPr lang="en-US" sz="3200" b="1" dirty="0">
                <a:effectLst>
                  <a:outerShdw blurRad="38100" dist="38100" dir="2700000" algn="tl">
                    <a:srgbClr val="000000">
                      <a:alpha val="43137"/>
                    </a:srgbClr>
                  </a:outerShdw>
                </a:effectLst>
                <a:latin typeface="+mj-lt"/>
              </a:rPr>
              <a:t>2017 We refer to the massive amounts of homeless as “Marijuana Refugees”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pic>
        <p:nvPicPr>
          <p:cNvPr id="10" name="Picture 9" descr="A group of people holding a sign&#10;&#10;Description generated with very high confidence">
            <a:extLst>
              <a:ext uri="{FF2B5EF4-FFF2-40B4-BE49-F238E27FC236}">
                <a16:creationId xmlns:a16="http://schemas.microsoft.com/office/drawing/2014/main" id="{19B146FE-EBF8-4518-A4A6-AF3D9B408B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2629" y="1929041"/>
            <a:ext cx="6956503" cy="4756584"/>
          </a:xfrm>
          <a:prstGeom prst="rect">
            <a:avLst/>
          </a:prstGeom>
        </p:spPr>
      </p:pic>
    </p:spTree>
    <p:extLst>
      <p:ext uri="{BB962C8B-B14F-4D97-AF65-F5344CB8AC3E}">
        <p14:creationId xmlns:p14="http://schemas.microsoft.com/office/powerpoint/2010/main" val="31272842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pic>
        <p:nvPicPr>
          <p:cNvPr id="4" name="Picture 3" descr="A person holding a sign in front of a building&#10;&#10;Description generated with high confidence">
            <a:extLst>
              <a:ext uri="{FF2B5EF4-FFF2-40B4-BE49-F238E27FC236}">
                <a16:creationId xmlns:a16="http://schemas.microsoft.com/office/drawing/2014/main" id="{79614731-B96B-4904-BADD-4AFEA7C44E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4460" y="142923"/>
            <a:ext cx="3810000" cy="2990850"/>
          </a:xfrm>
          <a:prstGeom prst="rect">
            <a:avLst/>
          </a:prstGeom>
          <a:effectLst>
            <a:softEdge rad="127000"/>
          </a:effectLst>
        </p:spPr>
      </p:pic>
      <p:pic>
        <p:nvPicPr>
          <p:cNvPr id="6" name="Picture 5" descr="A sign on the side of the street&#10;&#10;Description generated with very high confidence">
            <a:extLst>
              <a:ext uri="{FF2B5EF4-FFF2-40B4-BE49-F238E27FC236}">
                <a16:creationId xmlns:a16="http://schemas.microsoft.com/office/drawing/2014/main" id="{10CD64FB-C893-4DAD-BDC8-4A1C9FA876EC}"/>
              </a:ext>
            </a:extLst>
          </p:cNvPr>
          <p:cNvPicPr>
            <a:picLocks noChangeAspect="1"/>
          </p:cNvPicPr>
          <p:nvPr/>
        </p:nvPicPr>
        <p:blipFill rotWithShape="1">
          <a:blip r:embed="rId5">
            <a:extLst>
              <a:ext uri="{28A0092B-C50C-407E-A947-70E740481C1C}">
                <a14:useLocalDpi xmlns:a14="http://schemas.microsoft.com/office/drawing/2010/main" val="0"/>
              </a:ext>
            </a:extLst>
          </a:blip>
          <a:srcRect r="39893"/>
          <a:stretch/>
        </p:blipFill>
        <p:spPr>
          <a:xfrm>
            <a:off x="7904460" y="3133773"/>
            <a:ext cx="2601752" cy="2879925"/>
          </a:xfrm>
          <a:prstGeom prst="rect">
            <a:avLst/>
          </a:prstGeom>
          <a:effectLst>
            <a:softEdge rad="127000"/>
          </a:effectLst>
        </p:spPr>
      </p:pic>
      <p:pic>
        <p:nvPicPr>
          <p:cNvPr id="9" name="Picture 8" descr="A statue of a house&#10;&#10;Description generated with high confidence">
            <a:extLst>
              <a:ext uri="{FF2B5EF4-FFF2-40B4-BE49-F238E27FC236}">
                <a16:creationId xmlns:a16="http://schemas.microsoft.com/office/drawing/2014/main" id="{E8AA09FA-4A0F-4A87-B1E0-59D24133AA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976" y="881062"/>
            <a:ext cx="7382536" cy="5093950"/>
          </a:xfrm>
          <a:prstGeom prst="rect">
            <a:avLst/>
          </a:prstGeom>
          <a:effectLst>
            <a:softEdge rad="127000"/>
          </a:effectLst>
        </p:spPr>
      </p:pic>
    </p:spTree>
    <p:extLst>
      <p:ext uri="{BB962C8B-B14F-4D97-AF65-F5344CB8AC3E}">
        <p14:creationId xmlns:p14="http://schemas.microsoft.com/office/powerpoint/2010/main" val="23622502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prevention">
            <a:extLst>
              <a:ext uri="{FF2B5EF4-FFF2-40B4-BE49-F238E27FC236}">
                <a16:creationId xmlns:a16="http://schemas.microsoft.com/office/drawing/2014/main" id="{B4F7FF11-5E41-4FD0-8027-AF931857FE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9570" y="245903"/>
            <a:ext cx="2705830" cy="17948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416061" y="480560"/>
            <a:ext cx="3911991" cy="1325563"/>
          </a:xfrm>
        </p:spPr>
        <p:txBody>
          <a:bodyPr>
            <a:normAutofit/>
          </a:bodyPr>
          <a:lstStyle/>
          <a:p>
            <a:pPr algn="ctr"/>
            <a:r>
              <a:rPr lang="en-US" sz="4800" b="1" dirty="0">
                <a:solidFill>
                  <a:srgbClr val="002060"/>
                </a:solidFill>
                <a:latin typeface="Abadi MT Condensed Extra Bold" charset="0"/>
                <a:ea typeface="Abadi MT Condensed Extra Bold" charset="0"/>
                <a:cs typeface="Abadi MT Condensed Extra Bold" charset="0"/>
              </a:rPr>
              <a:t>Suggestions</a:t>
            </a:r>
          </a:p>
        </p:txBody>
      </p:sp>
      <p:sp>
        <p:nvSpPr>
          <p:cNvPr id="3" name="Content Placeholder 2"/>
          <p:cNvSpPr>
            <a:spLocks noGrp="1"/>
          </p:cNvSpPr>
          <p:nvPr>
            <p:ph idx="1"/>
          </p:nvPr>
        </p:nvSpPr>
        <p:spPr>
          <a:xfrm>
            <a:off x="838200" y="2093520"/>
            <a:ext cx="10515600" cy="4283920"/>
          </a:xfrm>
        </p:spPr>
        <p:txBody>
          <a:bodyPr>
            <a:normAutofit fontScale="92500" lnSpcReduction="10000"/>
          </a:bodyPr>
          <a:lstStyle/>
          <a:p>
            <a:r>
              <a:rPr lang="en-US" sz="3600" b="1" dirty="0">
                <a:solidFill>
                  <a:schemeClr val="bg2">
                    <a:lumMod val="10000"/>
                  </a:schemeClr>
                </a:solidFill>
              </a:rPr>
              <a:t>EDUCATE, EDUCATE, EDUCATE</a:t>
            </a:r>
          </a:p>
          <a:p>
            <a:r>
              <a:rPr lang="en-US" sz="3600" dirty="0">
                <a:solidFill>
                  <a:schemeClr val="bg2">
                    <a:lumMod val="10000"/>
                  </a:schemeClr>
                </a:solidFill>
              </a:rPr>
              <a:t>Support Public Health education campaigns &amp; funding</a:t>
            </a:r>
          </a:p>
          <a:p>
            <a:r>
              <a:rPr lang="en-US" sz="3600" dirty="0">
                <a:solidFill>
                  <a:schemeClr val="bg2">
                    <a:lumMod val="10000"/>
                  </a:schemeClr>
                </a:solidFill>
              </a:rPr>
              <a:t>Specific outreach to parents</a:t>
            </a:r>
          </a:p>
          <a:p>
            <a:pPr lvl="1"/>
            <a:r>
              <a:rPr lang="en-US" sz="3200" dirty="0">
                <a:solidFill>
                  <a:schemeClr val="bg2">
                    <a:lumMod val="10000"/>
                  </a:schemeClr>
                </a:solidFill>
              </a:rPr>
              <a:t>Lock-box campaign</a:t>
            </a:r>
          </a:p>
          <a:p>
            <a:pPr lvl="1"/>
            <a:r>
              <a:rPr lang="en-US" sz="3200" dirty="0">
                <a:solidFill>
                  <a:schemeClr val="bg2">
                    <a:lumMod val="10000"/>
                  </a:schemeClr>
                </a:solidFill>
              </a:rPr>
              <a:t>Harms to children/youth</a:t>
            </a:r>
          </a:p>
          <a:p>
            <a:pPr lvl="1"/>
            <a:r>
              <a:rPr lang="en-US" sz="3200" dirty="0">
                <a:solidFill>
                  <a:schemeClr val="bg2">
                    <a:lumMod val="10000"/>
                  </a:schemeClr>
                </a:solidFill>
              </a:rPr>
              <a:t>Be tough on those who put cannabis over kids</a:t>
            </a:r>
          </a:p>
          <a:p>
            <a:r>
              <a:rPr lang="en-US" sz="3600" dirty="0">
                <a:solidFill>
                  <a:schemeClr val="bg2">
                    <a:lumMod val="10000"/>
                  </a:schemeClr>
                </a:solidFill>
              </a:rPr>
              <a:t>Support treatment providers</a:t>
            </a:r>
          </a:p>
          <a:p>
            <a:r>
              <a:rPr lang="en-US" sz="3600" dirty="0">
                <a:solidFill>
                  <a:schemeClr val="bg2">
                    <a:lumMod val="10000"/>
                  </a:schemeClr>
                </a:solidFill>
              </a:rPr>
              <a:t>Zero tolerance for home hash-oil/dab labs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13929014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indoor, person, wall&#10;&#10;Description automatically generated">
            <a:extLst>
              <a:ext uri="{FF2B5EF4-FFF2-40B4-BE49-F238E27FC236}">
                <a16:creationId xmlns:a16="http://schemas.microsoft.com/office/drawing/2014/main" id="{1DD70565-9146-4424-A767-C397F35E55F1}"/>
              </a:ext>
            </a:extLst>
          </p:cNvPr>
          <p:cNvPicPr>
            <a:picLocks noChangeAspect="1"/>
          </p:cNvPicPr>
          <p:nvPr/>
        </p:nvPicPr>
        <p:blipFill rotWithShape="1">
          <a:blip r:embed="rId2">
            <a:extLst>
              <a:ext uri="{28A0092B-C50C-407E-A947-70E740481C1C}">
                <a14:useLocalDpi xmlns:a14="http://schemas.microsoft.com/office/drawing/2010/main" val="0"/>
              </a:ext>
            </a:extLst>
          </a:blip>
          <a:srcRect t="10916" b="6007"/>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709448" y="1913950"/>
            <a:ext cx="4204137" cy="1342754"/>
          </a:xfrm>
        </p:spPr>
        <p:txBody>
          <a:bodyPr>
            <a:normAutofit/>
          </a:bodyPr>
          <a:lstStyle/>
          <a:p>
            <a:pPr algn="ctr"/>
            <a:r>
              <a:rPr lang="en-US" dirty="0">
                <a:latin typeface="Abadi MT Condensed Extra Bold" charset="0"/>
                <a:ea typeface="Abadi MT Condensed Extra Bold" charset="0"/>
                <a:cs typeface="Abadi MT Condensed Extra Bold" charset="0"/>
              </a:rPr>
              <a:t>Workplace Impacts</a:t>
            </a: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25516" y="3417573"/>
            <a:ext cx="4593021" cy="2619839"/>
          </a:xfrm>
        </p:spPr>
        <p:txBody>
          <a:bodyPr anchor="ctr">
            <a:normAutofit/>
          </a:bodyPr>
          <a:lstStyle/>
          <a:p>
            <a:pPr marL="0" marR="0" lvl="0" indent="0" algn="ctr" defTabSz="914400" eaLnBrk="1" fontAlgn="auto" latinLnBrk="0" hangingPunct="1">
              <a:spcBef>
                <a:spcPts val="0"/>
              </a:spcBef>
              <a:spcAft>
                <a:spcPts val="600"/>
              </a:spcAft>
              <a:buClrTx/>
              <a:buSzTx/>
              <a:buFontTx/>
              <a:buNone/>
              <a:tabLst/>
              <a:defRPr/>
            </a:pPr>
            <a:r>
              <a:rPr lang="en-US" sz="3200" b="1" dirty="0"/>
              <a:t>Of 600 employees surveyed, 48% said they have gone to work high in the past 30 days</a:t>
            </a:r>
          </a:p>
          <a:p>
            <a:pPr marL="0" marR="0" lvl="0" indent="0" algn="ctr" defTabSz="914400" eaLnBrk="1" fontAlgn="auto" latinLnBrk="0" hangingPunct="1">
              <a:spcBef>
                <a:spcPts val="0"/>
              </a:spcBef>
              <a:spcAft>
                <a:spcPts val="600"/>
              </a:spcAft>
              <a:buClrTx/>
              <a:buSzTx/>
              <a:buFontTx/>
              <a:buNone/>
              <a:tabLst/>
              <a:defRPr/>
            </a:pPr>
            <a:r>
              <a:rPr lang="en-US" sz="2400" dirty="0" err="1"/>
              <a:t>Westword</a:t>
            </a:r>
            <a:r>
              <a:rPr lang="en-US" sz="2400" dirty="0"/>
              <a:t>, Jan 2018</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8273467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895643"/>
          </a:xfrm>
        </p:spPr>
        <p:txBody>
          <a:bodyPr/>
          <a:lstStyle/>
          <a:p>
            <a:pPr algn="ctr"/>
            <a:r>
              <a:rPr lang="en-US" b="1" dirty="0">
                <a:solidFill>
                  <a:srgbClr val="002060"/>
                </a:solidFill>
              </a:rPr>
              <a:t>Quest Diagnostics Drug Test Index™</a:t>
            </a:r>
          </a:p>
        </p:txBody>
      </p:sp>
      <p:sp>
        <p:nvSpPr>
          <p:cNvPr id="3" name="Content Placeholder 2"/>
          <p:cNvSpPr>
            <a:spLocks noGrp="1"/>
          </p:cNvSpPr>
          <p:nvPr>
            <p:ph idx="1"/>
          </p:nvPr>
        </p:nvSpPr>
        <p:spPr>
          <a:xfrm>
            <a:off x="1145649" y="6085897"/>
            <a:ext cx="9872871" cy="426493"/>
          </a:xfrm>
        </p:spPr>
        <p:txBody>
          <a:bodyPr>
            <a:normAutofit/>
          </a:bodyPr>
          <a:lstStyle/>
          <a:p>
            <a:pPr marL="45720" indent="0" algn="ctr">
              <a:buNone/>
            </a:pPr>
            <a:r>
              <a:rPr lang="en-US" sz="1600" dirty="0"/>
              <a:t>http://www.questdiagnostics.com/home/physicians/health-trends/drug-testing</a:t>
            </a:r>
          </a:p>
        </p:txBody>
      </p:sp>
      <p:graphicFrame>
        <p:nvGraphicFramePr>
          <p:cNvPr id="8" name="Chart 7"/>
          <p:cNvGraphicFramePr/>
          <p:nvPr/>
        </p:nvGraphicFramePr>
        <p:xfrm>
          <a:off x="2214762" y="1505243"/>
          <a:ext cx="7624690" cy="4492460"/>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33133598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7391" y="656216"/>
            <a:ext cx="3931920" cy="1737360"/>
          </a:xfrm>
        </p:spPr>
        <p:txBody>
          <a:bodyPr anchor="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002060"/>
                </a:solidFill>
              </a:rPr>
              <a:t>Job Applicants at Local Electric Company</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61381" y="2318272"/>
            <a:ext cx="3361764" cy="2465293"/>
          </a:xfrm>
          <a:effectLst>
            <a:softEdge rad="317500"/>
          </a:effectLst>
        </p:spPr>
      </p:pic>
      <p:sp>
        <p:nvSpPr>
          <p:cNvPr id="6" name="Text Placeholder 5"/>
          <p:cNvSpPr>
            <a:spLocks noGrp="1"/>
          </p:cNvSpPr>
          <p:nvPr>
            <p:ph type="body" sz="half" idx="2"/>
          </p:nvPr>
        </p:nvSpPr>
        <p:spPr>
          <a:xfrm>
            <a:off x="567466" y="1939962"/>
            <a:ext cx="3931920" cy="3017520"/>
          </a:xfrm>
        </p:spPr>
        <p:txBody>
          <a:bodyPr>
            <a:noAutofit/>
          </a:bodyPr>
          <a:lstStyle/>
          <a:p>
            <a:pPr algn="ctr"/>
            <a:r>
              <a:rPr lang="en-US" sz="2400" b="1" u="sng" dirty="0">
                <a:solidFill>
                  <a:schemeClr val="tx1"/>
                </a:solidFill>
                <a:cs typeface="Aparajita" panose="020B0604020202020204" pitchFamily="34" charset="0"/>
              </a:rPr>
              <a:t>February 2015</a:t>
            </a:r>
          </a:p>
          <a:p>
            <a:pPr algn="ctr"/>
            <a:r>
              <a:rPr lang="en-US" sz="2400" dirty="0">
                <a:solidFill>
                  <a:schemeClr val="tx1"/>
                </a:solidFill>
                <a:cs typeface="Aparajita" panose="020B0604020202020204" pitchFamily="34" charset="0"/>
              </a:rPr>
              <a:t>12 applicants in the pre-employment process</a:t>
            </a:r>
          </a:p>
          <a:p>
            <a:pPr algn="ctr"/>
            <a:r>
              <a:rPr lang="en-US" sz="2400" dirty="0">
                <a:solidFill>
                  <a:schemeClr val="tx1"/>
                </a:solidFill>
                <a:cs typeface="Aparajita" panose="020B0604020202020204" pitchFamily="34" charset="0"/>
              </a:rPr>
              <a:t>Mobile drug test collector arrives </a:t>
            </a:r>
          </a:p>
          <a:p>
            <a:pPr algn="ctr"/>
            <a:r>
              <a:rPr lang="en-US" sz="2400" b="1" i="1" dirty="0">
                <a:solidFill>
                  <a:schemeClr val="tx1"/>
                </a:solidFill>
                <a:cs typeface="Aparajita" panose="020B0604020202020204" pitchFamily="34" charset="0"/>
              </a:rPr>
              <a:t>9 applicants walk-out</a:t>
            </a:r>
          </a:p>
          <a:p>
            <a:pPr algn="ctr"/>
            <a:r>
              <a:rPr lang="en-US" sz="2400" dirty="0">
                <a:solidFill>
                  <a:schemeClr val="tx1"/>
                </a:solidFill>
                <a:cs typeface="Aparajita" panose="020B0604020202020204" pitchFamily="34" charset="0"/>
              </a:rPr>
              <a:t>3 complete pre-employment drug screen</a:t>
            </a:r>
          </a:p>
          <a:p>
            <a:pPr algn="ctr"/>
            <a:r>
              <a:rPr lang="en-US" sz="2400" b="1" dirty="0">
                <a:solidFill>
                  <a:schemeClr val="tx1"/>
                </a:solidFill>
                <a:cs typeface="Aparajita" panose="020B0604020202020204" pitchFamily="34" charset="0"/>
              </a:rPr>
              <a:t>2 pass the drug screen</a:t>
            </a:r>
          </a:p>
          <a:p>
            <a:pPr algn="ctr"/>
            <a:r>
              <a:rPr lang="en-US" sz="2400" dirty="0">
                <a:solidFill>
                  <a:schemeClr val="tx1"/>
                </a:solidFill>
                <a:cs typeface="Aparajita" panose="020B0604020202020204" pitchFamily="34" charset="0"/>
              </a:rPr>
              <a:t>1 fails (THC positive)</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1535" t="-559" r="18629" b="559"/>
          <a:stretch/>
        </p:blipFill>
        <p:spPr>
          <a:xfrm>
            <a:off x="4429461" y="1524896"/>
            <a:ext cx="3324113" cy="3847652"/>
          </a:xfrm>
          <a:prstGeom prst="rect">
            <a:avLst/>
          </a:prstGeom>
          <a:effectLst>
            <a:softEdge rad="317500"/>
          </a:effectLst>
        </p:spPr>
      </p:pic>
      <p:sp>
        <p:nvSpPr>
          <p:cNvPr id="9" name="TextBox 8"/>
          <p:cNvSpPr txBox="1"/>
          <p:nvPr/>
        </p:nvSpPr>
        <p:spPr>
          <a:xfrm>
            <a:off x="7562626" y="2940890"/>
            <a:ext cx="989704" cy="1015663"/>
          </a:xfrm>
          <a:prstGeom prst="rect">
            <a:avLst/>
          </a:prstGeom>
          <a:noFill/>
        </p:spPr>
        <p:txBody>
          <a:bodyPr wrap="square" rtlCol="0">
            <a:spAutoFit/>
          </a:bodyPr>
          <a:lstStyle/>
          <a:p>
            <a:r>
              <a:rPr lang="en-US" sz="6000" b="1" dirty="0"/>
              <a:t>vs</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8931380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5716" y="430305"/>
            <a:ext cx="11577713" cy="959502"/>
          </a:xfrm>
        </p:spPr>
        <p:txBody>
          <a:bodyPr anchor="ctr">
            <a:normAutofit/>
          </a:bodyPr>
          <a:lstStyle/>
          <a:p>
            <a:pPr algn="ctr"/>
            <a:r>
              <a:rPr lang="en-US" sz="4000" b="1" dirty="0">
                <a:solidFill>
                  <a:schemeClr val="bg2">
                    <a:lumMod val="10000"/>
                  </a:schemeClr>
                </a:solidFill>
                <a:latin typeface="+mn-lt"/>
              </a:rPr>
              <a:t>Looking Outside the State for Qualified Employees</a:t>
            </a:r>
          </a:p>
        </p:txBody>
      </p:sp>
      <p:sp>
        <p:nvSpPr>
          <p:cNvPr id="6" name="Text Placeholder 5"/>
          <p:cNvSpPr>
            <a:spLocks noGrp="1"/>
          </p:cNvSpPr>
          <p:nvPr>
            <p:ph type="body" sz="half" idx="2"/>
          </p:nvPr>
        </p:nvSpPr>
        <p:spPr>
          <a:xfrm>
            <a:off x="7132320" y="1848862"/>
            <a:ext cx="4623944" cy="3454658"/>
          </a:xfrm>
          <a:prstGeom prst="ellipse">
            <a:avLst/>
          </a:prstGeom>
          <a:ln w="57150"/>
        </p:spPr>
        <p:style>
          <a:lnRef idx="2">
            <a:schemeClr val="accent4"/>
          </a:lnRef>
          <a:fillRef idx="1">
            <a:schemeClr val="lt1"/>
          </a:fillRef>
          <a:effectRef idx="0">
            <a:schemeClr val="accent4"/>
          </a:effectRef>
          <a:fontRef idx="minor">
            <a:schemeClr val="dk1"/>
          </a:fontRef>
        </p:style>
        <p:txBody>
          <a:bodyPr>
            <a:normAutofit fontScale="92500" lnSpcReduction="20000"/>
          </a:bodyPr>
          <a:lstStyle/>
          <a:p>
            <a:pPr algn="ctr">
              <a:lnSpc>
                <a:spcPct val="110000"/>
              </a:lnSpc>
            </a:pPr>
            <a:r>
              <a:rPr lang="en-US" sz="2200" dirty="0">
                <a:effectLst>
                  <a:outerShdw blurRad="38100" dist="38100" dir="2700000" algn="tl">
                    <a:srgbClr val="000000">
                      <a:alpha val="43137"/>
                    </a:srgbClr>
                  </a:outerShdw>
                </a:effectLst>
              </a:rPr>
              <a:t>Jim Johnson said his company has encountered so many job candidates who have failed pre-employment drug tests because of their THC use … it is actively recruiting construction workers from other states</a:t>
            </a:r>
            <a:r>
              <a:rPr lang="en-US" sz="2000" dirty="0"/>
              <a:t>.</a:t>
            </a:r>
            <a:endParaRPr lang="en-US" sz="2000" dirty="0">
              <a:solidFill>
                <a:schemeClr val="tx1"/>
              </a:solidFill>
              <a:latin typeface="Aparajita" panose="020B0604020202020204" pitchFamily="34" charset="0"/>
              <a:cs typeface="Aparajita" panose="020B0604020202020204" pitchFamily="34" charset="0"/>
            </a:endParaRPr>
          </a:p>
        </p:txBody>
      </p:sp>
      <p:sp>
        <p:nvSpPr>
          <p:cNvPr id="3" name="TextBox 2"/>
          <p:cNvSpPr txBox="1"/>
          <p:nvPr/>
        </p:nvSpPr>
        <p:spPr>
          <a:xfrm>
            <a:off x="2433709" y="6137462"/>
            <a:ext cx="7891976" cy="369332"/>
          </a:xfrm>
          <a:prstGeom prst="rect">
            <a:avLst/>
          </a:prstGeom>
          <a:noFill/>
        </p:spPr>
        <p:txBody>
          <a:bodyPr wrap="square" rtlCol="0">
            <a:spAutoFit/>
          </a:bodyPr>
          <a:lstStyle/>
          <a:p>
            <a:r>
              <a:rPr lang="en-US" dirty="0">
                <a:hlinkClick r:id="rId2"/>
              </a:rPr>
              <a:t>http://gazette.com/drug-use-a-problem-for-employers/article/1548427</a:t>
            </a:r>
            <a:r>
              <a:rPr lang="en-US" dirty="0"/>
              <a:t>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053" y="1389807"/>
            <a:ext cx="6738427" cy="4488316"/>
          </a:xfrm>
          <a:prstGeom prst="rect">
            <a:avLst/>
          </a:prstGeom>
          <a:effectLst>
            <a:softEdge rad="317500"/>
          </a:effectLst>
        </p:spPr>
      </p:pic>
      <p:sp>
        <p:nvSpPr>
          <p:cNvPr id="11" name="TextBox 10"/>
          <p:cNvSpPr txBox="1"/>
          <p:nvPr/>
        </p:nvSpPr>
        <p:spPr>
          <a:xfrm>
            <a:off x="7171774" y="1848861"/>
            <a:ext cx="970671" cy="1785104"/>
          </a:xfrm>
          <a:prstGeom prst="rect">
            <a:avLst/>
          </a:prstGeom>
          <a:noFill/>
        </p:spPr>
        <p:txBody>
          <a:bodyPr wrap="square" rtlCol="0">
            <a:spAutoFit/>
          </a:bodyPr>
          <a:lstStyle/>
          <a:p>
            <a:r>
              <a:rPr lang="en-US" sz="11000" dirty="0">
                <a:latin typeface="Times New Roman" panose="02020603050405020304" pitchFamily="18" charset="0"/>
                <a:cs typeface="Times New Roman" panose="02020603050405020304" pitchFamily="18" charset="0"/>
              </a:rPr>
              <a:t>“</a:t>
            </a:r>
          </a:p>
        </p:txBody>
      </p:sp>
      <p:sp>
        <p:nvSpPr>
          <p:cNvPr id="12" name="TextBox 11"/>
          <p:cNvSpPr txBox="1"/>
          <p:nvPr/>
        </p:nvSpPr>
        <p:spPr>
          <a:xfrm>
            <a:off x="10908565" y="3805718"/>
            <a:ext cx="970671" cy="1785104"/>
          </a:xfrm>
          <a:prstGeom prst="rect">
            <a:avLst/>
          </a:prstGeom>
          <a:noFill/>
        </p:spPr>
        <p:txBody>
          <a:bodyPr wrap="square" rtlCol="0">
            <a:spAutoFit/>
          </a:bodyPr>
          <a:lstStyle/>
          <a:p>
            <a:r>
              <a:rPr lang="en-US" sz="11000"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8142445" y="4698270"/>
            <a:ext cx="2532185" cy="366099"/>
          </a:xfrm>
          <a:prstGeom prst="rect">
            <a:avLst/>
          </a:prstGeom>
          <a:noFill/>
        </p:spPr>
        <p:txBody>
          <a:bodyPr wrap="square" rtlCol="0">
            <a:spAutoFit/>
          </a:bodyPr>
          <a:lstStyle/>
          <a:p>
            <a:pPr algn="ctr"/>
            <a:r>
              <a:rPr lang="en-US" dirty="0"/>
              <a:t>GE Johnson</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6871385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0673" y="4266174"/>
            <a:ext cx="3716428" cy="2475620"/>
          </a:xfrm>
          <a:prstGeom prst="rect">
            <a:avLst/>
          </a:prstGeom>
          <a:effectLst>
            <a:softEdge rad="127000"/>
          </a:effectLst>
        </p:spPr>
      </p:pic>
      <p:sp>
        <p:nvSpPr>
          <p:cNvPr id="6" name="Content Placeholder 5"/>
          <p:cNvSpPr>
            <a:spLocks noGrp="1"/>
          </p:cNvSpPr>
          <p:nvPr>
            <p:ph sz="half" idx="1"/>
          </p:nvPr>
        </p:nvSpPr>
        <p:spPr>
          <a:xfrm>
            <a:off x="986628" y="1526345"/>
            <a:ext cx="4754880" cy="4023360"/>
          </a:xfrm>
        </p:spPr>
        <p:txBody>
          <a:bodyPr>
            <a:normAutofit/>
          </a:bodyPr>
          <a:lstStyle/>
          <a:p>
            <a:pPr marL="45720" indent="0" algn="ctr">
              <a:buNone/>
            </a:pPr>
            <a:r>
              <a:rPr lang="en-US" sz="4000" b="1" dirty="0">
                <a:solidFill>
                  <a:schemeClr val="bg1">
                    <a:lumMod val="50000"/>
                  </a:schemeClr>
                </a:solidFill>
              </a:rPr>
              <a:t>Pate Construction</a:t>
            </a:r>
          </a:p>
          <a:p>
            <a:r>
              <a:rPr lang="en-US" sz="3600" dirty="0"/>
              <a:t>For every 75 people we interview, we can find about 15 who can pass the drug test</a:t>
            </a:r>
          </a:p>
        </p:txBody>
      </p:sp>
      <p:sp>
        <p:nvSpPr>
          <p:cNvPr id="7" name="Content Placeholder 6"/>
          <p:cNvSpPr>
            <a:spLocks noGrp="1"/>
          </p:cNvSpPr>
          <p:nvPr>
            <p:ph sz="half" idx="2"/>
          </p:nvPr>
        </p:nvSpPr>
        <p:spPr>
          <a:xfrm>
            <a:off x="6450492" y="1480625"/>
            <a:ext cx="4754880" cy="4023360"/>
          </a:xfrm>
        </p:spPr>
        <p:txBody>
          <a:bodyPr>
            <a:normAutofit/>
          </a:bodyPr>
          <a:lstStyle/>
          <a:p>
            <a:pPr marL="45720" indent="0" algn="ctr">
              <a:buNone/>
            </a:pPr>
            <a:r>
              <a:rPr lang="en-US" sz="4000" b="1" dirty="0">
                <a:solidFill>
                  <a:schemeClr val="bg1">
                    <a:lumMod val="50000"/>
                  </a:schemeClr>
                </a:solidFill>
              </a:rPr>
              <a:t>Canon City Workforce Center</a:t>
            </a:r>
          </a:p>
          <a:p>
            <a:r>
              <a:rPr lang="en-US" sz="3600" dirty="0"/>
              <a:t>It took 2 months to find 3 CDL drivers that could pass the drug test. Salaries offered were competitive </a:t>
            </a:r>
          </a:p>
        </p:txBody>
      </p:sp>
      <p:sp>
        <p:nvSpPr>
          <p:cNvPr id="9" name="TextBox 8"/>
          <p:cNvSpPr txBox="1"/>
          <p:nvPr/>
        </p:nvSpPr>
        <p:spPr>
          <a:xfrm>
            <a:off x="3066517" y="356966"/>
            <a:ext cx="6039554" cy="707886"/>
          </a:xfrm>
          <a:prstGeom prst="rect">
            <a:avLst/>
          </a:prstGeom>
          <a:noFill/>
        </p:spPr>
        <p:txBody>
          <a:bodyPr wrap="square" rtlCol="0">
            <a:spAutoFit/>
          </a:bodyPr>
          <a:lstStyle/>
          <a:p>
            <a:pPr algn="ctr"/>
            <a:r>
              <a:rPr lang="en-US" sz="4000" b="1" dirty="0">
                <a:solidFill>
                  <a:schemeClr val="bg2">
                    <a:lumMod val="10000"/>
                  </a:schemeClr>
                </a:solidFill>
              </a:rPr>
              <a:t>Employer Challenges</a:t>
            </a:r>
          </a:p>
        </p:txBody>
      </p:sp>
      <p:pic>
        <p:nvPicPr>
          <p:cNvPr id="11" name="Picture 10">
            <a:extLst>
              <a:ext uri="{FF2B5EF4-FFF2-40B4-BE49-F238E27FC236}">
                <a16:creationId xmlns:a16="http://schemas.microsoft.com/office/drawing/2014/main" id="{C5B353D7-A24B-4636-BC72-F2BED2319B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29556982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prevention">
            <a:extLst>
              <a:ext uri="{FF2B5EF4-FFF2-40B4-BE49-F238E27FC236}">
                <a16:creationId xmlns:a16="http://schemas.microsoft.com/office/drawing/2014/main" id="{B4F7FF11-5E41-4FD0-8027-AF931857FE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9570" y="245903"/>
            <a:ext cx="2705830" cy="17948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416061" y="480560"/>
            <a:ext cx="3911991" cy="1325563"/>
          </a:xfrm>
        </p:spPr>
        <p:txBody>
          <a:bodyPr>
            <a:normAutofit/>
          </a:bodyPr>
          <a:lstStyle/>
          <a:p>
            <a:pPr algn="ctr"/>
            <a:r>
              <a:rPr lang="en-US" sz="4800" b="1" dirty="0">
                <a:solidFill>
                  <a:srgbClr val="002060"/>
                </a:solidFill>
                <a:latin typeface="Abadi MT Condensed Extra Bold" charset="0"/>
                <a:ea typeface="Abadi MT Condensed Extra Bold" charset="0"/>
                <a:cs typeface="Abadi MT Condensed Extra Bold" charset="0"/>
              </a:rPr>
              <a:t>Suggestions</a:t>
            </a:r>
          </a:p>
        </p:txBody>
      </p:sp>
      <p:sp>
        <p:nvSpPr>
          <p:cNvPr id="3" name="Content Placeholder 2"/>
          <p:cNvSpPr>
            <a:spLocks noGrp="1"/>
          </p:cNvSpPr>
          <p:nvPr>
            <p:ph idx="1"/>
          </p:nvPr>
        </p:nvSpPr>
        <p:spPr>
          <a:xfrm>
            <a:off x="838200" y="2275791"/>
            <a:ext cx="10515600" cy="3449760"/>
          </a:xfrm>
        </p:spPr>
        <p:txBody>
          <a:bodyPr>
            <a:normAutofit lnSpcReduction="10000"/>
          </a:bodyPr>
          <a:lstStyle/>
          <a:p>
            <a:r>
              <a:rPr lang="en-US" sz="3600" b="1" dirty="0">
                <a:solidFill>
                  <a:schemeClr val="bg2">
                    <a:lumMod val="10000"/>
                  </a:schemeClr>
                </a:solidFill>
              </a:rPr>
              <a:t>EDUCATE, EDUCATE, EDUCATE</a:t>
            </a:r>
          </a:p>
          <a:p>
            <a:r>
              <a:rPr lang="en-US" sz="3600" dirty="0">
                <a:solidFill>
                  <a:schemeClr val="bg2">
                    <a:lumMod val="10000"/>
                  </a:schemeClr>
                </a:solidFill>
              </a:rPr>
              <a:t>Employers have a federal right to safe &amp; drug free workplace</a:t>
            </a:r>
          </a:p>
          <a:p>
            <a:r>
              <a:rPr lang="en-US" sz="3600" dirty="0">
                <a:solidFill>
                  <a:schemeClr val="bg2">
                    <a:lumMod val="10000"/>
                  </a:schemeClr>
                </a:solidFill>
              </a:rPr>
              <a:t>Support Safety First</a:t>
            </a:r>
          </a:p>
          <a:p>
            <a:r>
              <a:rPr lang="en-US" sz="3600" dirty="0">
                <a:solidFill>
                  <a:schemeClr val="bg2">
                    <a:lumMod val="10000"/>
                  </a:schemeClr>
                </a:solidFill>
              </a:rPr>
              <a:t>Must have clear policies, consistently enforced</a:t>
            </a:r>
          </a:p>
          <a:p>
            <a:r>
              <a:rPr lang="en-US" sz="3600" dirty="0">
                <a:solidFill>
                  <a:schemeClr val="bg2">
                    <a:lumMod val="10000"/>
                  </a:schemeClr>
                </a:solidFill>
              </a:rPr>
              <a:t>Drug testing programs WORK</a:t>
            </a:r>
            <a:endParaRPr lang="en-US" sz="3200" dirty="0">
              <a:solidFill>
                <a:schemeClr val="bg2">
                  <a:lumMod val="10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1154985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4016" y="2978405"/>
            <a:ext cx="3432970" cy="363768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3419" y="173809"/>
            <a:ext cx="3288336" cy="274028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01" y="238125"/>
            <a:ext cx="4833264" cy="6476574"/>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7899" t="37612" r="53361" b="52882"/>
          <a:stretch/>
        </p:blipFill>
        <p:spPr>
          <a:xfrm>
            <a:off x="8609647" y="5505403"/>
            <a:ext cx="3394805" cy="1110691"/>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2309" y="173809"/>
            <a:ext cx="3269482" cy="5195067"/>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9937166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600" y="495300"/>
            <a:ext cx="9690100" cy="58547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16194952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 y="419100"/>
            <a:ext cx="9677400" cy="60198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9537657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
        <p:nvSpPr>
          <p:cNvPr id="4" name="Title 3">
            <a:extLst>
              <a:ext uri="{FF2B5EF4-FFF2-40B4-BE49-F238E27FC236}">
                <a16:creationId xmlns:a16="http://schemas.microsoft.com/office/drawing/2014/main" id="{D6011A61-6B1D-4CCE-8C4B-E5B9E0D1D740}"/>
              </a:ext>
            </a:extLst>
          </p:cNvPr>
          <p:cNvSpPr>
            <a:spLocks noGrp="1"/>
          </p:cNvSpPr>
          <p:nvPr>
            <p:ph type="title"/>
          </p:nvPr>
        </p:nvSpPr>
        <p:spPr/>
        <p:txBody>
          <a:bodyPr/>
          <a:lstStyle/>
          <a:p>
            <a:pPr algn="ctr"/>
            <a:r>
              <a:rPr lang="en-US" dirty="0">
                <a:solidFill>
                  <a:srgbClr val="002060"/>
                </a:solidFill>
                <a:latin typeface="Arial Black" panose="020B0A04020102020204" pitchFamily="34" charset="0"/>
                <a:cs typeface="Aharoni" panose="02010803020104030203" pitchFamily="2" charset="-79"/>
              </a:rPr>
              <a:t>What are the COSTS?</a:t>
            </a:r>
            <a:br>
              <a:rPr lang="en-US" dirty="0">
                <a:solidFill>
                  <a:srgbClr val="002060"/>
                </a:solidFill>
                <a:latin typeface="Arial Black" panose="020B0A04020102020204" pitchFamily="34" charset="0"/>
                <a:cs typeface="Aharoni" panose="02010803020104030203" pitchFamily="2" charset="-79"/>
              </a:rPr>
            </a:br>
            <a:r>
              <a:rPr lang="en-US" sz="3200" dirty="0">
                <a:solidFill>
                  <a:srgbClr val="002060"/>
                </a:solidFill>
                <a:latin typeface="+mn-lt"/>
                <a:cs typeface="Aharoni" panose="02010803020104030203" pitchFamily="2" charset="-79"/>
              </a:rPr>
              <a:t>Some Preliminary Findings</a:t>
            </a:r>
          </a:p>
        </p:txBody>
      </p:sp>
      <p:sp>
        <p:nvSpPr>
          <p:cNvPr id="5" name="Content Placeholder 4">
            <a:extLst>
              <a:ext uri="{FF2B5EF4-FFF2-40B4-BE49-F238E27FC236}">
                <a16:creationId xmlns:a16="http://schemas.microsoft.com/office/drawing/2014/main" id="{857D6E8D-8711-4663-BB5C-0A405BCE6892}"/>
              </a:ext>
            </a:extLst>
          </p:cNvPr>
          <p:cNvSpPr>
            <a:spLocks noGrp="1"/>
          </p:cNvSpPr>
          <p:nvPr>
            <p:ph idx="1"/>
          </p:nvPr>
        </p:nvSpPr>
        <p:spPr>
          <a:xfrm>
            <a:off x="838200" y="1987648"/>
            <a:ext cx="10515600" cy="4351338"/>
          </a:xfrm>
        </p:spPr>
        <p:txBody>
          <a:bodyPr>
            <a:normAutofit/>
          </a:bodyPr>
          <a:lstStyle/>
          <a:p>
            <a:r>
              <a:rPr lang="en-US" sz="3200" dirty="0">
                <a:solidFill>
                  <a:srgbClr val="002060"/>
                </a:solidFill>
                <a:highlight>
                  <a:srgbClr val="FFFF00"/>
                </a:highlight>
              </a:rPr>
              <a:t>For every dollar gained in tax revenue, CO spent approx. $4.50 to mitigate the effects</a:t>
            </a:r>
          </a:p>
          <a:p>
            <a:r>
              <a:rPr lang="en-US" sz="3200" dirty="0">
                <a:solidFill>
                  <a:srgbClr val="002060"/>
                </a:solidFill>
              </a:rPr>
              <a:t>Costs related to healthcare and high school drop-outs are the largest contributors</a:t>
            </a:r>
          </a:p>
          <a:p>
            <a:r>
              <a:rPr lang="en-US" sz="3200" dirty="0">
                <a:solidFill>
                  <a:srgbClr val="002060"/>
                </a:solidFill>
              </a:rPr>
              <a:t>The estimated costs of DUI’s for people who tested positive for marijuana n 2016 is nearly $25 million</a:t>
            </a:r>
          </a:p>
          <a:p>
            <a:r>
              <a:rPr lang="en-US" sz="3200" dirty="0">
                <a:solidFill>
                  <a:srgbClr val="002060"/>
                </a:solidFill>
              </a:rPr>
              <a:t>In 2016, the MJ Industry used enough electricity to power 32,355 homes</a:t>
            </a:r>
          </a:p>
        </p:txBody>
      </p:sp>
      <p:sp>
        <p:nvSpPr>
          <p:cNvPr id="7" name="TextBox 6">
            <a:extLst>
              <a:ext uri="{FF2B5EF4-FFF2-40B4-BE49-F238E27FC236}">
                <a16:creationId xmlns:a16="http://schemas.microsoft.com/office/drawing/2014/main" id="{4175788B-8CC2-456B-B124-268DED04F3B5}"/>
              </a:ext>
            </a:extLst>
          </p:cNvPr>
          <p:cNvSpPr txBox="1"/>
          <p:nvPr/>
        </p:nvSpPr>
        <p:spPr>
          <a:xfrm>
            <a:off x="3274015" y="6338986"/>
            <a:ext cx="5245845" cy="307777"/>
          </a:xfrm>
          <a:prstGeom prst="rect">
            <a:avLst/>
          </a:prstGeom>
          <a:noFill/>
        </p:spPr>
        <p:txBody>
          <a:bodyPr wrap="square" rtlCol="0">
            <a:spAutoFit/>
          </a:bodyPr>
          <a:lstStyle/>
          <a:p>
            <a:pPr algn="ctr"/>
            <a:r>
              <a:rPr lang="en-US" sz="1400" dirty="0">
                <a:hlinkClick r:id="rId3"/>
              </a:rPr>
              <a:t>http://www.ccu.edu/centennial/policy-briefs/marijuana-costs/</a:t>
            </a:r>
            <a:endParaRPr lang="en-US" sz="1400" dirty="0"/>
          </a:p>
        </p:txBody>
      </p:sp>
    </p:spTree>
    <p:extLst>
      <p:ext uri="{BB962C8B-B14F-4D97-AF65-F5344CB8AC3E}">
        <p14:creationId xmlns:p14="http://schemas.microsoft.com/office/powerpoint/2010/main" val="34074142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6789" y="0"/>
            <a:ext cx="4587064" cy="6832640"/>
          </a:xfrm>
          <a:prstGeom prst="rect">
            <a:avLst/>
          </a:prstGeom>
          <a:solidFill>
            <a:srgbClr val="669900"/>
          </a:solidFill>
        </p:spPr>
        <p:style>
          <a:lnRef idx="1">
            <a:schemeClr val="accent3"/>
          </a:lnRef>
          <a:fillRef idx="3">
            <a:schemeClr val="accent3"/>
          </a:fillRef>
          <a:effectRef idx="2">
            <a:schemeClr val="accent3"/>
          </a:effectRef>
          <a:fontRef idx="minor">
            <a:schemeClr val="lt1"/>
          </a:fontRef>
        </p:style>
        <p:txBody>
          <a:bodyPr wrap="square" rtlCol="0">
            <a:spAutoFit/>
          </a:bodyPr>
          <a:lstStyle/>
          <a:p>
            <a:endParaRPr lang="en-US" sz="5400" dirty="0"/>
          </a:p>
          <a:p>
            <a:pPr algn="ctr"/>
            <a:endParaRPr lang="en-US" sz="5400" b="1" dirty="0"/>
          </a:p>
          <a:p>
            <a:pPr algn="ctr"/>
            <a:endParaRPr lang="en-US" sz="5400" b="1" dirty="0"/>
          </a:p>
          <a:p>
            <a:pPr algn="ctr"/>
            <a:endParaRPr lang="en-US" sz="800" b="1" dirty="0"/>
          </a:p>
          <a:p>
            <a:pPr algn="ctr"/>
            <a:endParaRPr lang="en-US" sz="800" b="1" dirty="0"/>
          </a:p>
          <a:p>
            <a:pPr algn="ctr"/>
            <a:endParaRPr lang="en-US" sz="800" b="1" dirty="0"/>
          </a:p>
          <a:p>
            <a:pPr algn="ctr"/>
            <a:endParaRPr lang="en-US" sz="800" dirty="0">
              <a:effectLst>
                <a:outerShdw blurRad="38100" dist="38100" dir="2700000" algn="tl">
                  <a:srgbClr val="000000">
                    <a:alpha val="43137"/>
                  </a:srgbClr>
                </a:outerShdw>
              </a:effectLst>
            </a:endParaRPr>
          </a:p>
          <a:p>
            <a:pPr algn="ctr"/>
            <a:r>
              <a:rPr lang="en-US" sz="4400" dirty="0">
                <a:effectLst>
                  <a:outerShdw blurRad="38100" dist="38100" dir="2700000" algn="tl">
                    <a:srgbClr val="000000">
                      <a:alpha val="43137"/>
                    </a:srgbClr>
                  </a:outerShdw>
                </a:effectLst>
              </a:rPr>
              <a:t>How Will Recreational Marijuana &amp; Vaping Look in Your Community?  </a:t>
            </a:r>
            <a:endParaRPr lang="en-US" sz="4400" dirty="0"/>
          </a:p>
          <a:p>
            <a:endParaRPr lang="en-US" sz="8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8554" r="31567"/>
          <a:stretch/>
        </p:blipFill>
        <p:spPr>
          <a:xfrm>
            <a:off x="6293853" y="1619706"/>
            <a:ext cx="2804160" cy="42164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0708" t="1928" r="34062" b="-1928"/>
          <a:stretch/>
        </p:blipFill>
        <p:spPr>
          <a:xfrm>
            <a:off x="9199704" y="1619706"/>
            <a:ext cx="2928838" cy="429981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7229" r="23242"/>
          <a:stretch/>
        </p:blipFill>
        <p:spPr>
          <a:xfrm>
            <a:off x="64168" y="1619706"/>
            <a:ext cx="1642621" cy="42164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5061" y="181672"/>
            <a:ext cx="2890070" cy="2395912"/>
          </a:xfrm>
          <a:prstGeom prst="rect">
            <a:avLst/>
          </a:prstGeom>
        </p:spPr>
      </p:pic>
    </p:spTree>
    <p:extLst>
      <p:ext uri="{BB962C8B-B14F-4D97-AF65-F5344CB8AC3E}">
        <p14:creationId xmlns:p14="http://schemas.microsoft.com/office/powerpoint/2010/main" val="836100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3676"/>
          <a:stretch/>
        </p:blipFill>
        <p:spPr>
          <a:xfrm>
            <a:off x="344890" y="378120"/>
            <a:ext cx="3680503" cy="6172805"/>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274" t="4233" r="17710" b="13660"/>
          <a:stretch/>
        </p:blipFill>
        <p:spPr>
          <a:xfrm>
            <a:off x="4324917" y="380870"/>
            <a:ext cx="4503294" cy="2916419"/>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7840" r="27445"/>
          <a:stretch/>
        </p:blipFill>
        <p:spPr>
          <a:xfrm>
            <a:off x="9028517" y="378120"/>
            <a:ext cx="2854912" cy="2921921"/>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5775" r="10246"/>
          <a:stretch/>
        </p:blipFill>
        <p:spPr>
          <a:xfrm>
            <a:off x="4159852" y="3464522"/>
            <a:ext cx="3043450" cy="2937707"/>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4161" y="2994706"/>
            <a:ext cx="3848100" cy="3409950"/>
          </a:xfrm>
          <a:prstGeom prst="rect">
            <a:avLst/>
          </a:prstGeom>
          <a:effectLst>
            <a:softEdge rad="317500"/>
          </a:effec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1008986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6920"/>
          <a:stretch/>
        </p:blipFill>
        <p:spPr>
          <a:xfrm>
            <a:off x="119943" y="231820"/>
            <a:ext cx="5471634" cy="637926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676" r="30203" b="25233"/>
          <a:stretch/>
        </p:blipFill>
        <p:spPr>
          <a:xfrm>
            <a:off x="9286562" y="14665"/>
            <a:ext cx="2763770" cy="3675948"/>
          </a:xfrm>
          <a:prstGeom prst="rect">
            <a:avLst/>
          </a:prstGeom>
        </p:spPr>
      </p:pic>
      <p:pic>
        <p:nvPicPr>
          <p:cNvPr id="7" name="Picture 2"/>
          <p:cNvPicPr>
            <a:picLocks noChangeAspect="1"/>
          </p:cNvPicPr>
          <p:nvPr/>
        </p:nvPicPr>
        <p:blipFill rotWithShape="1">
          <a:blip r:embed="rId4">
            <a:extLst>
              <a:ext uri="{28A0092B-C50C-407E-A947-70E740481C1C}">
                <a14:useLocalDpi xmlns:a14="http://schemas.microsoft.com/office/drawing/2010/main" val="0"/>
              </a:ext>
            </a:extLst>
          </a:blip>
          <a:srcRect t="10609"/>
          <a:stretch/>
        </p:blipFill>
        <p:spPr bwMode="auto">
          <a:xfrm>
            <a:off x="5591577" y="3733881"/>
            <a:ext cx="6600423" cy="2440804"/>
          </a:xfrm>
          <a:prstGeom prst="rect">
            <a:avLst/>
          </a:prstGeom>
          <a:ln>
            <a:noFill/>
          </a:ln>
          <a:effectLst/>
          <a:extLst>
            <a:ext uri="{909E8E84-426E-40dd-AFC4-6F175D3DCCD1}"/>
            <a:ext uri="{91240B29-F687-4f45-9708-019B960494DF}"/>
          </a:extLst>
        </p:spPr>
      </p:pic>
      <p:sp>
        <p:nvSpPr>
          <p:cNvPr id="8" name="Oval 7"/>
          <p:cNvSpPr/>
          <p:nvPr/>
        </p:nvSpPr>
        <p:spPr>
          <a:xfrm>
            <a:off x="8551572" y="4702721"/>
            <a:ext cx="3065172" cy="759853"/>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38122" b="18498"/>
          <a:stretch/>
        </p:blipFill>
        <p:spPr>
          <a:xfrm>
            <a:off x="5697649" y="1446532"/>
            <a:ext cx="3243924" cy="2229756"/>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t="23477" b="44204"/>
          <a:stretch/>
        </p:blipFill>
        <p:spPr>
          <a:xfrm>
            <a:off x="5685573" y="14665"/>
            <a:ext cx="3494917" cy="1431867"/>
          </a:xfrm>
          <a:prstGeom prst="rect">
            <a:avLst/>
          </a:prstGeom>
          <a:effectLst>
            <a:softEdge rad="127000"/>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81211" y="5491371"/>
            <a:ext cx="1648496" cy="1366629"/>
          </a:xfrm>
          <a:prstGeom prst="rect">
            <a:avLst/>
          </a:prstGeom>
        </p:spPr>
      </p:pic>
    </p:spTree>
    <p:extLst>
      <p:ext uri="{BB962C8B-B14F-4D97-AF65-F5344CB8AC3E}">
        <p14:creationId xmlns:p14="http://schemas.microsoft.com/office/powerpoint/2010/main" val="1004596493"/>
      </p:ext>
    </p:extLst>
  </p:cSld>
  <p:clrMapOvr>
    <a:masterClrMapping/>
  </p:clrMapOvr>
</p:sld>
</file>

<file path=ppt/theme/theme1.xml><?xml version="1.0" encoding="utf-8"?>
<a:theme xmlns:a="http://schemas.openxmlformats.org/drawingml/2006/main" name="Office Theme">
  <a:themeElements>
    <a:clrScheme name="Custom 1">
      <a:dk1>
        <a:srgbClr val="538135"/>
      </a:dk1>
      <a:lt1>
        <a:sysClr val="window" lastClr="FFFFFF"/>
      </a:lt1>
      <a:dk2>
        <a:srgbClr val="2F5496"/>
      </a:dk2>
      <a:lt2>
        <a:srgbClr val="E7E6E6"/>
      </a:lt2>
      <a:accent1>
        <a:srgbClr val="034A90"/>
      </a:accent1>
      <a:accent2>
        <a:srgbClr val="ED7D31"/>
      </a:accent2>
      <a:accent3>
        <a:srgbClr val="70AD47"/>
      </a:accent3>
      <a:accent4>
        <a:srgbClr val="FFC000"/>
      </a:accent4>
      <a:accent5>
        <a:srgbClr val="CC0000"/>
      </a:accent5>
      <a:accent6>
        <a:srgbClr val="7F7F7F"/>
      </a:accent6>
      <a:hlink>
        <a:srgbClr val="0C0C0C"/>
      </a:hlink>
      <a:folHlink>
        <a:srgbClr val="0C0C0C"/>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1009</TotalTime>
  <Words>1459</Words>
  <Application>Microsoft Office PowerPoint</Application>
  <PresentationFormat>Widescreen</PresentationFormat>
  <Paragraphs>198</Paragraphs>
  <Slides>73</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73</vt:i4>
      </vt:variant>
    </vt:vector>
  </HeadingPairs>
  <TitlesOfParts>
    <vt:vector size="85" baseType="lpstr">
      <vt:lpstr>Abadi</vt:lpstr>
      <vt:lpstr>Abadi MT Condensed Extra Bold</vt:lpstr>
      <vt:lpstr>Aharoni</vt:lpstr>
      <vt:lpstr>Aparajita</vt:lpstr>
      <vt:lpstr>Arial</vt:lpstr>
      <vt:lpstr>Arial Black</vt:lpstr>
      <vt:lpstr>Arial Rounded MT Bold</vt:lpstr>
      <vt:lpstr>Calibri</vt:lpstr>
      <vt:lpstr>Calibri Light</vt:lpstr>
      <vt:lpstr>Times New Roman</vt:lpstr>
      <vt:lpstr>Wingdings</vt:lpstr>
      <vt:lpstr>Office Theme</vt:lpstr>
      <vt:lpstr>PowerPoint Presentation</vt:lpstr>
      <vt:lpstr>ILLINOIS Specifics</vt:lpstr>
      <vt:lpstr>THINGS TO CONSIDER</vt:lpstr>
      <vt:lpstr>Opting-Out in Colorado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Suggestions</vt:lpstr>
      <vt:lpstr> Suggestions</vt:lpstr>
      <vt:lpstr>Use Rates</vt:lpstr>
      <vt:lpstr>PowerPoint Presentation</vt:lpstr>
      <vt:lpstr>PowerPoint Presentation</vt:lpstr>
      <vt:lpstr>PowerPoint Presentation</vt:lpstr>
      <vt:lpstr>2018 National Survey on Drug Use and Health</vt:lpstr>
      <vt:lpstr>PowerPoint Presentation</vt:lpstr>
      <vt:lpstr>PowerPoint Presentation</vt:lpstr>
      <vt:lpstr>PowerPoint Presentation</vt:lpstr>
      <vt:lpstr>PowerPoint Presentation</vt:lpstr>
      <vt:lpstr>PowerPoint Presentation</vt:lpstr>
      <vt:lpstr>Popularized Similar to Tobacco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Suggestions</vt:lpstr>
      <vt:lpstr>Suggestions</vt:lpstr>
      <vt:lpstr>Black Market</vt:lpstr>
      <vt:lpstr>PowerPoint Presentation</vt:lpstr>
      <vt:lpstr>PowerPoint Presentation</vt:lpstr>
      <vt:lpstr>PowerPoint Presentation</vt:lpstr>
      <vt:lpstr>Societal Impacts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Pregnancy &amp; Breastfeeding</vt:lpstr>
      <vt:lpstr>PowerPoint Presentation</vt:lpstr>
      <vt:lpstr>PowerPoint Presentation</vt:lpstr>
      <vt:lpstr>PowerPoint Presentation</vt:lpstr>
      <vt:lpstr>Suggestions</vt:lpstr>
      <vt:lpstr>Workplace Impacts</vt:lpstr>
      <vt:lpstr>Quest Diagnostics Drug Test Index™</vt:lpstr>
      <vt:lpstr>Job Applicants at Local Electric Company</vt:lpstr>
      <vt:lpstr>Looking Outside the State for Qualified Employees</vt:lpstr>
      <vt:lpstr>PowerPoint Presentation</vt:lpstr>
      <vt:lpstr>Suggestions</vt:lpstr>
      <vt:lpstr>PowerPoint Presentation</vt:lpstr>
      <vt:lpstr>PowerPoint Presentation</vt:lpstr>
      <vt:lpstr>What are the COSTS? Some Preliminary Findings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 McGuire</dc:creator>
  <cp:lastModifiedBy>Jordan S. Esser</cp:lastModifiedBy>
  <cp:revision>7</cp:revision>
  <dcterms:created xsi:type="dcterms:W3CDTF">2019-09-08T23:59:12Z</dcterms:created>
  <dcterms:modified xsi:type="dcterms:W3CDTF">2019-09-09T17:40:36Z</dcterms:modified>
</cp:coreProperties>
</file>