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7" r:id="rId2"/>
    <p:sldId id="263" r:id="rId3"/>
    <p:sldId id="770" r:id="rId4"/>
    <p:sldId id="744" r:id="rId5"/>
    <p:sldId id="748" r:id="rId6"/>
    <p:sldId id="771" r:id="rId7"/>
    <p:sldId id="258" r:id="rId8"/>
    <p:sldId id="259" r:id="rId9"/>
    <p:sldId id="260" r:id="rId10"/>
    <p:sldId id="309" r:id="rId11"/>
    <p:sldId id="262" r:id="rId12"/>
    <p:sldId id="299" r:id="rId13"/>
    <p:sldId id="653" r:id="rId14"/>
    <p:sldId id="264" r:id="rId15"/>
    <p:sldId id="767" r:id="rId16"/>
    <p:sldId id="768" r:id="rId17"/>
    <p:sldId id="496" r:id="rId18"/>
    <p:sldId id="497" r:id="rId19"/>
    <p:sldId id="499" r:id="rId20"/>
    <p:sldId id="50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\\Users\ddquigley\Documents\0%20NMI%20Research%20Material%20\0%202017%20Marijuana%20data\NSDUH%20State%20Use%20Data\NSDUH%20Data%20Comp%2011_17%20MJ%20v%20Non%20MJ%20states%20and%20Age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\\Users\ddquigley\Documents\0%20NMI%20Research%20Material%20\0%202017%20Marijuana%20data\NSDUH%20State%20Use%20Data\NSDUH%20Data%20Comp%2011_17%20MJ%20v%20Non%20MJ%20states%20and%20Ag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sz="1000"/>
              <a:t>Marijuana Use Rates 12 - 17 Yr Olds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'MJ states 11_17 Comp by Age'!$B$2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63500" h="25400"/>
            </a:sp3d>
          </c:spPr>
          <c:invertIfNegative val="0"/>
          <c:cat>
            <c:strRef>
              <c:f>'MJ states 11_17 Comp by Age'!$A$3:$A$8</c:f>
              <c:strCache>
                <c:ptCount val="6"/>
                <c:pt idx="0">
                  <c:v>United States</c:v>
                </c:pt>
                <c:pt idx="1">
                  <c:v>Alaska</c:v>
                </c:pt>
                <c:pt idx="2">
                  <c:v>Colorado</c:v>
                </c:pt>
                <c:pt idx="3">
                  <c:v>D.C.</c:v>
                </c:pt>
                <c:pt idx="4">
                  <c:v>Oregon</c:v>
                </c:pt>
                <c:pt idx="5">
                  <c:v>Washington </c:v>
                </c:pt>
              </c:strCache>
            </c:strRef>
          </c:cat>
          <c:val>
            <c:numRef>
              <c:f>'MJ states 11_17 Comp by Age'!$B$3:$B$8</c:f>
              <c:numCache>
                <c:formatCode>General</c:formatCode>
                <c:ptCount val="6"/>
                <c:pt idx="0">
                  <c:v>7.64</c:v>
                </c:pt>
                <c:pt idx="1">
                  <c:v>8.82</c:v>
                </c:pt>
                <c:pt idx="2">
                  <c:v>10.72</c:v>
                </c:pt>
                <c:pt idx="3">
                  <c:v>10.6</c:v>
                </c:pt>
                <c:pt idx="4">
                  <c:v>10.26</c:v>
                </c:pt>
                <c:pt idx="5">
                  <c:v>9.59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B4-5A40-BC98-9AB88B4F3405}"/>
            </c:ext>
          </c:extLst>
        </c:ser>
        <c:ser>
          <c:idx val="1"/>
          <c:order val="1"/>
          <c:tx>
            <c:strRef>
              <c:f>'MJ states 11_17 Comp by Age'!$C$2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63500" h="25400"/>
            </a:sp3d>
          </c:spPr>
          <c:invertIfNegative val="0"/>
          <c:cat>
            <c:strRef>
              <c:f>'MJ states 11_17 Comp by Age'!$A$3:$A$8</c:f>
              <c:strCache>
                <c:ptCount val="6"/>
                <c:pt idx="0">
                  <c:v>United States</c:v>
                </c:pt>
                <c:pt idx="1">
                  <c:v>Alaska</c:v>
                </c:pt>
                <c:pt idx="2">
                  <c:v>Colorado</c:v>
                </c:pt>
                <c:pt idx="3">
                  <c:v>D.C.</c:v>
                </c:pt>
                <c:pt idx="4">
                  <c:v>Oregon</c:v>
                </c:pt>
                <c:pt idx="5">
                  <c:v>Washington </c:v>
                </c:pt>
              </c:strCache>
            </c:strRef>
          </c:cat>
          <c:val>
            <c:numRef>
              <c:f>'MJ states 11_17 Comp by Age'!$C$3:$C$8</c:f>
              <c:numCache>
                <c:formatCode>General</c:formatCode>
                <c:ptCount val="6"/>
                <c:pt idx="0">
                  <c:v>7.55</c:v>
                </c:pt>
                <c:pt idx="1">
                  <c:v>10.01</c:v>
                </c:pt>
                <c:pt idx="2">
                  <c:v>10.47</c:v>
                </c:pt>
                <c:pt idx="3">
                  <c:v>9.35</c:v>
                </c:pt>
                <c:pt idx="4">
                  <c:v>9.86</c:v>
                </c:pt>
                <c:pt idx="5">
                  <c:v>9.4499999999999993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EB4-5A40-BC98-9AB88B4F3405}"/>
            </c:ext>
          </c:extLst>
        </c:ser>
        <c:ser>
          <c:idx val="2"/>
          <c:order val="2"/>
          <c:tx>
            <c:strRef>
              <c:f>'MJ states 11_17 Comp by Age'!$D$2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63500" h="25400"/>
            </a:sp3d>
          </c:spPr>
          <c:invertIfNegative val="0"/>
          <c:cat>
            <c:strRef>
              <c:f>'MJ states 11_17 Comp by Age'!$A$3:$A$8</c:f>
              <c:strCache>
                <c:ptCount val="6"/>
                <c:pt idx="0">
                  <c:v>United States</c:v>
                </c:pt>
                <c:pt idx="1">
                  <c:v>Alaska</c:v>
                </c:pt>
                <c:pt idx="2">
                  <c:v>Colorado</c:v>
                </c:pt>
                <c:pt idx="3">
                  <c:v>D.C.</c:v>
                </c:pt>
                <c:pt idx="4">
                  <c:v>Oregon</c:v>
                </c:pt>
                <c:pt idx="5">
                  <c:v>Washington </c:v>
                </c:pt>
              </c:strCache>
            </c:strRef>
          </c:cat>
          <c:val>
            <c:numRef>
              <c:f>'MJ states 11_17 Comp by Age'!$D$3:$D$8</c:f>
              <c:numCache>
                <c:formatCode>General</c:formatCode>
                <c:ptCount val="6"/>
                <c:pt idx="0">
                  <c:v>7.15</c:v>
                </c:pt>
                <c:pt idx="1">
                  <c:v>8.73</c:v>
                </c:pt>
                <c:pt idx="2">
                  <c:v>11.16</c:v>
                </c:pt>
                <c:pt idx="3">
                  <c:v>9.89</c:v>
                </c:pt>
                <c:pt idx="4">
                  <c:v>9.59</c:v>
                </c:pt>
                <c:pt idx="5">
                  <c:v>9.81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EB4-5A40-BC98-9AB88B4F3405}"/>
            </c:ext>
          </c:extLst>
        </c:ser>
        <c:ser>
          <c:idx val="3"/>
          <c:order val="3"/>
          <c:tx>
            <c:strRef>
              <c:f>'MJ states 11_17 Comp by Age'!$E$2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63500" h="25400"/>
            </a:sp3d>
          </c:spPr>
          <c:invertIfNegative val="0"/>
          <c:cat>
            <c:strRef>
              <c:f>'MJ states 11_17 Comp by Age'!$A$3:$A$8</c:f>
              <c:strCache>
                <c:ptCount val="6"/>
                <c:pt idx="0">
                  <c:v>United States</c:v>
                </c:pt>
                <c:pt idx="1">
                  <c:v>Alaska</c:v>
                </c:pt>
                <c:pt idx="2">
                  <c:v>Colorado</c:v>
                </c:pt>
                <c:pt idx="3">
                  <c:v>D.C.</c:v>
                </c:pt>
                <c:pt idx="4">
                  <c:v>Oregon</c:v>
                </c:pt>
                <c:pt idx="5">
                  <c:v>Washington </c:v>
                </c:pt>
              </c:strCache>
            </c:strRef>
          </c:cat>
          <c:val>
            <c:numRef>
              <c:f>'MJ states 11_17 Comp by Age'!$E$3:$E$8</c:f>
              <c:numCache>
                <c:formatCode>General</c:formatCode>
                <c:ptCount val="6"/>
                <c:pt idx="0">
                  <c:v>7.22</c:v>
                </c:pt>
                <c:pt idx="1">
                  <c:v>9.19</c:v>
                </c:pt>
                <c:pt idx="2">
                  <c:v>12.56</c:v>
                </c:pt>
                <c:pt idx="3">
                  <c:v>10.56</c:v>
                </c:pt>
                <c:pt idx="4">
                  <c:v>10.19</c:v>
                </c:pt>
                <c:pt idx="5">
                  <c:v>10.06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EB4-5A40-BC98-9AB88B4F3405}"/>
            </c:ext>
          </c:extLst>
        </c:ser>
        <c:ser>
          <c:idx val="4"/>
          <c:order val="4"/>
          <c:tx>
            <c:strRef>
              <c:f>'MJ states 11_17 Comp by Age'!$F$2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63500" h="25400"/>
            </a:sp3d>
          </c:spPr>
          <c:invertIfNegative val="0"/>
          <c:cat>
            <c:strRef>
              <c:f>'MJ states 11_17 Comp by Age'!$A$3:$A$8</c:f>
              <c:strCache>
                <c:ptCount val="6"/>
                <c:pt idx="0">
                  <c:v>United States</c:v>
                </c:pt>
                <c:pt idx="1">
                  <c:v>Alaska</c:v>
                </c:pt>
                <c:pt idx="2">
                  <c:v>Colorado</c:v>
                </c:pt>
                <c:pt idx="3">
                  <c:v>D.C.</c:v>
                </c:pt>
                <c:pt idx="4">
                  <c:v>Oregon</c:v>
                </c:pt>
                <c:pt idx="5">
                  <c:v>Washington </c:v>
                </c:pt>
              </c:strCache>
            </c:strRef>
          </c:cat>
          <c:val>
            <c:numRef>
              <c:f>'MJ states 11_17 Comp by Age'!$F$3:$F$8</c:f>
              <c:numCache>
                <c:formatCode>General</c:formatCode>
                <c:ptCount val="6"/>
                <c:pt idx="0">
                  <c:v>7.2</c:v>
                </c:pt>
                <c:pt idx="1">
                  <c:v>10.64</c:v>
                </c:pt>
                <c:pt idx="2">
                  <c:v>11.13</c:v>
                </c:pt>
                <c:pt idx="3">
                  <c:v>8.85</c:v>
                </c:pt>
                <c:pt idx="4">
                  <c:v>9.42</c:v>
                </c:pt>
                <c:pt idx="5">
                  <c:v>9.17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EB4-5A40-BC98-9AB88B4F3405}"/>
            </c:ext>
          </c:extLst>
        </c:ser>
        <c:ser>
          <c:idx val="5"/>
          <c:order val="5"/>
          <c:tx>
            <c:strRef>
              <c:f>'MJ states 11_17 Comp by Age'!$G$2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63500" h="25400"/>
            </a:sp3d>
          </c:spPr>
          <c:invertIfNegative val="0"/>
          <c:cat>
            <c:strRef>
              <c:f>'MJ states 11_17 Comp by Age'!$A$3:$A$8</c:f>
              <c:strCache>
                <c:ptCount val="6"/>
                <c:pt idx="0">
                  <c:v>United States</c:v>
                </c:pt>
                <c:pt idx="1">
                  <c:v>Alaska</c:v>
                </c:pt>
                <c:pt idx="2">
                  <c:v>Colorado</c:v>
                </c:pt>
                <c:pt idx="3">
                  <c:v>D.C.</c:v>
                </c:pt>
                <c:pt idx="4">
                  <c:v>Oregon</c:v>
                </c:pt>
                <c:pt idx="5">
                  <c:v>Washington </c:v>
                </c:pt>
              </c:strCache>
            </c:strRef>
          </c:cat>
          <c:val>
            <c:numRef>
              <c:f>'MJ states 11_17 Comp by Age'!$G$3:$G$8</c:f>
              <c:numCache>
                <c:formatCode>General</c:formatCode>
                <c:ptCount val="6"/>
                <c:pt idx="0">
                  <c:v>6.75</c:v>
                </c:pt>
                <c:pt idx="1">
                  <c:v>10.43</c:v>
                </c:pt>
                <c:pt idx="2">
                  <c:v>9.08</c:v>
                </c:pt>
                <c:pt idx="3">
                  <c:v>8.07</c:v>
                </c:pt>
                <c:pt idx="4">
                  <c:v>9.77</c:v>
                </c:pt>
                <c:pt idx="5">
                  <c:v>7.93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EB4-5A40-BC98-9AB88B4F3405}"/>
            </c:ext>
          </c:extLst>
        </c:ser>
        <c:ser>
          <c:idx val="6"/>
          <c:order val="6"/>
          <c:tx>
            <c:strRef>
              <c:f>'MJ states 11_17 Comp by Age'!$H$2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'MJ states 11_17 Comp by Age'!$A$3:$A$8</c:f>
              <c:strCache>
                <c:ptCount val="6"/>
                <c:pt idx="0">
                  <c:v>United States</c:v>
                </c:pt>
                <c:pt idx="1">
                  <c:v>Alaska</c:v>
                </c:pt>
                <c:pt idx="2">
                  <c:v>Colorado</c:v>
                </c:pt>
                <c:pt idx="3">
                  <c:v>D.C.</c:v>
                </c:pt>
                <c:pt idx="4">
                  <c:v>Oregon</c:v>
                </c:pt>
                <c:pt idx="5">
                  <c:v>Washington </c:v>
                </c:pt>
              </c:strCache>
            </c:strRef>
          </c:cat>
          <c:val>
            <c:numRef>
              <c:f>'MJ states 11_17 Comp by Age'!$H$3:$H$8</c:f>
              <c:numCache>
                <c:formatCode>General</c:formatCode>
                <c:ptCount val="6"/>
                <c:pt idx="0">
                  <c:v>6.46</c:v>
                </c:pt>
                <c:pt idx="1">
                  <c:v>8.84</c:v>
                </c:pt>
                <c:pt idx="2">
                  <c:v>9.02</c:v>
                </c:pt>
                <c:pt idx="3">
                  <c:v>8.26</c:v>
                </c:pt>
                <c:pt idx="4">
                  <c:v>10.35</c:v>
                </c:pt>
                <c:pt idx="5">
                  <c:v>8.9600000000000009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EB4-5A40-BC98-9AB88B4F34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-1772064832"/>
        <c:axId val="-1776861536"/>
      </c:barChart>
      <c:catAx>
        <c:axId val="-1772064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776861536"/>
        <c:crosses val="autoZero"/>
        <c:auto val="1"/>
        <c:lblAlgn val="ctr"/>
        <c:lblOffset val="100"/>
        <c:noMultiLvlLbl val="0"/>
      </c:catAx>
      <c:valAx>
        <c:axId val="-1776861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772064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sz="1100"/>
              <a:t>Marijuana Current Use Rates 18 - 25 Yr Olds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'MJ states 11_17 Comp by Age'!$B$12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63500" h="25400"/>
            </a:sp3d>
          </c:spPr>
          <c:invertIfNegative val="0"/>
          <c:cat>
            <c:strRef>
              <c:f>'MJ states 11_17 Comp by Age'!$A$13:$A$18</c:f>
              <c:strCache>
                <c:ptCount val="6"/>
                <c:pt idx="0">
                  <c:v>United States</c:v>
                </c:pt>
                <c:pt idx="1">
                  <c:v>Alaska</c:v>
                </c:pt>
                <c:pt idx="2">
                  <c:v>Colorado</c:v>
                </c:pt>
                <c:pt idx="3">
                  <c:v>D.C.</c:v>
                </c:pt>
                <c:pt idx="4">
                  <c:v>Oregon</c:v>
                </c:pt>
                <c:pt idx="5">
                  <c:v>Washington </c:v>
                </c:pt>
              </c:strCache>
            </c:strRef>
          </c:cat>
          <c:val>
            <c:numRef>
              <c:f>'MJ states 11_17 Comp by Age'!$B$13:$B$18</c:f>
              <c:numCache>
                <c:formatCode>General</c:formatCode>
                <c:ptCount val="6"/>
                <c:pt idx="0">
                  <c:v>18.78</c:v>
                </c:pt>
                <c:pt idx="1">
                  <c:v>24.31</c:v>
                </c:pt>
                <c:pt idx="2">
                  <c:v>27.26</c:v>
                </c:pt>
                <c:pt idx="3">
                  <c:v>23.08</c:v>
                </c:pt>
                <c:pt idx="4">
                  <c:v>25.35</c:v>
                </c:pt>
                <c:pt idx="5">
                  <c:v>25.56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BB-5847-8FFD-CE6A41ED1D72}"/>
            </c:ext>
          </c:extLst>
        </c:ser>
        <c:ser>
          <c:idx val="1"/>
          <c:order val="1"/>
          <c:tx>
            <c:strRef>
              <c:f>'MJ states 11_17 Comp by Age'!$C$12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63500" h="25400"/>
            </a:sp3d>
          </c:spPr>
          <c:invertIfNegative val="0"/>
          <c:cat>
            <c:strRef>
              <c:f>'MJ states 11_17 Comp by Age'!$A$13:$A$18</c:f>
              <c:strCache>
                <c:ptCount val="6"/>
                <c:pt idx="0">
                  <c:v>United States</c:v>
                </c:pt>
                <c:pt idx="1">
                  <c:v>Alaska</c:v>
                </c:pt>
                <c:pt idx="2">
                  <c:v>Colorado</c:v>
                </c:pt>
                <c:pt idx="3">
                  <c:v>D.C.</c:v>
                </c:pt>
                <c:pt idx="4">
                  <c:v>Oregon</c:v>
                </c:pt>
                <c:pt idx="5">
                  <c:v>Washington </c:v>
                </c:pt>
              </c:strCache>
            </c:strRef>
          </c:cat>
          <c:val>
            <c:numRef>
              <c:f>'MJ states 11_17 Comp by Age'!$C$13:$C$18</c:f>
              <c:numCache>
                <c:formatCode>General</c:formatCode>
                <c:ptCount val="6"/>
                <c:pt idx="0">
                  <c:v>18.89</c:v>
                </c:pt>
                <c:pt idx="1">
                  <c:v>24.77</c:v>
                </c:pt>
                <c:pt idx="2">
                  <c:v>26.81</c:v>
                </c:pt>
                <c:pt idx="3">
                  <c:v>24.49</c:v>
                </c:pt>
                <c:pt idx="4">
                  <c:v>25.81</c:v>
                </c:pt>
                <c:pt idx="5">
                  <c:v>23.44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BB-5847-8FFD-CE6A41ED1D72}"/>
            </c:ext>
          </c:extLst>
        </c:ser>
        <c:ser>
          <c:idx val="2"/>
          <c:order val="2"/>
          <c:tx>
            <c:strRef>
              <c:f>'MJ states 11_17 Comp by Age'!$D$12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63500" h="25400"/>
            </a:sp3d>
          </c:spPr>
          <c:invertIfNegative val="0"/>
          <c:cat>
            <c:strRef>
              <c:f>'MJ states 11_17 Comp by Age'!$A$13:$A$18</c:f>
              <c:strCache>
                <c:ptCount val="6"/>
                <c:pt idx="0">
                  <c:v>United States</c:v>
                </c:pt>
                <c:pt idx="1">
                  <c:v>Alaska</c:v>
                </c:pt>
                <c:pt idx="2">
                  <c:v>Colorado</c:v>
                </c:pt>
                <c:pt idx="3">
                  <c:v>D.C.</c:v>
                </c:pt>
                <c:pt idx="4">
                  <c:v>Oregon</c:v>
                </c:pt>
                <c:pt idx="5">
                  <c:v>Washington </c:v>
                </c:pt>
              </c:strCache>
            </c:strRef>
          </c:cat>
          <c:val>
            <c:numRef>
              <c:f>'MJ states 11_17 Comp by Age'!$D$13:$D$18</c:f>
              <c:numCache>
                <c:formatCode>General</c:formatCode>
                <c:ptCount val="6"/>
                <c:pt idx="0">
                  <c:v>18.190000000000001</c:v>
                </c:pt>
                <c:pt idx="1">
                  <c:v>21.06</c:v>
                </c:pt>
                <c:pt idx="2">
                  <c:v>29.05</c:v>
                </c:pt>
                <c:pt idx="3">
                  <c:v>25.53</c:v>
                </c:pt>
                <c:pt idx="4">
                  <c:v>23.39</c:v>
                </c:pt>
                <c:pt idx="5">
                  <c:v>25.56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0BB-5847-8FFD-CE6A41ED1D72}"/>
            </c:ext>
          </c:extLst>
        </c:ser>
        <c:ser>
          <c:idx val="3"/>
          <c:order val="3"/>
          <c:tx>
            <c:strRef>
              <c:f>'MJ states 11_17 Comp by Age'!$E$12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63500" h="25400"/>
            </a:sp3d>
          </c:spPr>
          <c:invertIfNegative val="0"/>
          <c:cat>
            <c:strRef>
              <c:f>'MJ states 11_17 Comp by Age'!$A$13:$A$18</c:f>
              <c:strCache>
                <c:ptCount val="6"/>
                <c:pt idx="0">
                  <c:v>United States</c:v>
                </c:pt>
                <c:pt idx="1">
                  <c:v>Alaska</c:v>
                </c:pt>
                <c:pt idx="2">
                  <c:v>Colorado</c:v>
                </c:pt>
                <c:pt idx="3">
                  <c:v>D.C.</c:v>
                </c:pt>
                <c:pt idx="4">
                  <c:v>Oregon</c:v>
                </c:pt>
                <c:pt idx="5">
                  <c:v>Washington </c:v>
                </c:pt>
              </c:strCache>
            </c:strRef>
          </c:cat>
          <c:val>
            <c:numRef>
              <c:f>'MJ states 11_17 Comp by Age'!$E$13:$E$18</c:f>
              <c:numCache>
                <c:formatCode>General</c:formatCode>
                <c:ptCount val="6"/>
                <c:pt idx="0">
                  <c:v>19.32</c:v>
                </c:pt>
                <c:pt idx="1">
                  <c:v>21.3</c:v>
                </c:pt>
                <c:pt idx="2">
                  <c:v>31.24</c:v>
                </c:pt>
                <c:pt idx="3">
                  <c:v>24.72</c:v>
                </c:pt>
                <c:pt idx="4">
                  <c:v>24.85</c:v>
                </c:pt>
                <c:pt idx="5">
                  <c:v>24.47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0BB-5847-8FFD-CE6A41ED1D72}"/>
            </c:ext>
          </c:extLst>
        </c:ser>
        <c:ser>
          <c:idx val="4"/>
          <c:order val="4"/>
          <c:tx>
            <c:strRef>
              <c:f>'MJ states 11_17 Comp by Age'!$F$12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63500" h="25400"/>
            </a:sp3d>
          </c:spPr>
          <c:invertIfNegative val="0"/>
          <c:cat>
            <c:strRef>
              <c:f>'MJ states 11_17 Comp by Age'!$A$13:$A$18</c:f>
              <c:strCache>
                <c:ptCount val="6"/>
                <c:pt idx="0">
                  <c:v>United States</c:v>
                </c:pt>
                <c:pt idx="1">
                  <c:v>Alaska</c:v>
                </c:pt>
                <c:pt idx="2">
                  <c:v>Colorado</c:v>
                </c:pt>
                <c:pt idx="3">
                  <c:v>D.C.</c:v>
                </c:pt>
                <c:pt idx="4">
                  <c:v>Oregon</c:v>
                </c:pt>
                <c:pt idx="5">
                  <c:v>Washington </c:v>
                </c:pt>
              </c:strCache>
            </c:strRef>
          </c:cat>
          <c:val>
            <c:numRef>
              <c:f>'MJ states 11_17 Comp by Age'!$F$13:$F$18</c:f>
              <c:numCache>
                <c:formatCode>General</c:formatCode>
                <c:ptCount val="6"/>
                <c:pt idx="0">
                  <c:v>19.7</c:v>
                </c:pt>
                <c:pt idx="1">
                  <c:v>25.02</c:v>
                </c:pt>
                <c:pt idx="2">
                  <c:v>31.75</c:v>
                </c:pt>
                <c:pt idx="3">
                  <c:v>26.19</c:v>
                </c:pt>
                <c:pt idx="4">
                  <c:v>26.29</c:v>
                </c:pt>
                <c:pt idx="5">
                  <c:v>21.87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0BB-5847-8FFD-CE6A41ED1D72}"/>
            </c:ext>
          </c:extLst>
        </c:ser>
        <c:ser>
          <c:idx val="5"/>
          <c:order val="5"/>
          <c:tx>
            <c:strRef>
              <c:f>'MJ states 11_17 Comp by Age'!$G$12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63500" h="25400"/>
            </a:sp3d>
          </c:spPr>
          <c:invertIfNegative val="0"/>
          <c:cat>
            <c:strRef>
              <c:f>'MJ states 11_17 Comp by Age'!$A$13:$A$18</c:f>
              <c:strCache>
                <c:ptCount val="6"/>
                <c:pt idx="0">
                  <c:v>United States</c:v>
                </c:pt>
                <c:pt idx="1">
                  <c:v>Alaska</c:v>
                </c:pt>
                <c:pt idx="2">
                  <c:v>Colorado</c:v>
                </c:pt>
                <c:pt idx="3">
                  <c:v>D.C.</c:v>
                </c:pt>
                <c:pt idx="4">
                  <c:v>Oregon</c:v>
                </c:pt>
                <c:pt idx="5">
                  <c:v>Washington </c:v>
                </c:pt>
              </c:strCache>
            </c:strRef>
          </c:cat>
          <c:val>
            <c:numRef>
              <c:f>'MJ states 11_17 Comp by Age'!$G$13:$G$18</c:f>
              <c:numCache>
                <c:formatCode>General</c:formatCode>
                <c:ptCount val="6"/>
                <c:pt idx="0">
                  <c:v>20.3</c:v>
                </c:pt>
                <c:pt idx="1">
                  <c:v>27.65</c:v>
                </c:pt>
                <c:pt idx="2">
                  <c:v>32.200000000000003</c:v>
                </c:pt>
                <c:pt idx="3">
                  <c:v>32.39</c:v>
                </c:pt>
                <c:pt idx="4">
                  <c:v>30.6</c:v>
                </c:pt>
                <c:pt idx="5">
                  <c:v>23.3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0BB-5847-8FFD-CE6A41ED1D72}"/>
            </c:ext>
          </c:extLst>
        </c:ser>
        <c:ser>
          <c:idx val="6"/>
          <c:order val="6"/>
          <c:tx>
            <c:strRef>
              <c:f>'MJ states 11_17 Comp by Age'!$H$12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'MJ states 11_17 Comp by Age'!$A$13:$A$18</c:f>
              <c:strCache>
                <c:ptCount val="6"/>
                <c:pt idx="0">
                  <c:v>United States</c:v>
                </c:pt>
                <c:pt idx="1">
                  <c:v>Alaska</c:v>
                </c:pt>
                <c:pt idx="2">
                  <c:v>Colorado</c:v>
                </c:pt>
                <c:pt idx="3">
                  <c:v>D.C.</c:v>
                </c:pt>
                <c:pt idx="4">
                  <c:v>Oregon</c:v>
                </c:pt>
                <c:pt idx="5">
                  <c:v>Washington </c:v>
                </c:pt>
              </c:strCache>
            </c:strRef>
          </c:cat>
          <c:val>
            <c:numRef>
              <c:f>'MJ states 11_17 Comp by Age'!$H$13:$H$18</c:f>
              <c:numCache>
                <c:formatCode>General</c:formatCode>
                <c:ptCount val="6"/>
                <c:pt idx="0">
                  <c:v>21.45</c:v>
                </c:pt>
                <c:pt idx="1">
                  <c:v>26.27</c:v>
                </c:pt>
                <c:pt idx="2">
                  <c:v>34.85</c:v>
                </c:pt>
                <c:pt idx="3">
                  <c:v>34.85</c:v>
                </c:pt>
                <c:pt idx="4">
                  <c:v>33.15</c:v>
                </c:pt>
                <c:pt idx="5">
                  <c:v>26.48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0BB-5847-8FFD-CE6A41ED1D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-1771748816"/>
        <c:axId val="-1771747040"/>
      </c:barChart>
      <c:catAx>
        <c:axId val="-1771748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771747040"/>
        <c:crosses val="autoZero"/>
        <c:auto val="1"/>
        <c:lblAlgn val="ctr"/>
        <c:lblOffset val="100"/>
        <c:noMultiLvlLbl val="0"/>
      </c:catAx>
      <c:valAx>
        <c:axId val="-1771747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771748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F8EF9-4F82-42B0-A7B0-7C1E6A0C663B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14D42F-2D2F-4A9E-A881-618E72D66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51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E090B-4FB7-4FBD-9208-0690300579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303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sz="180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4FE3922-7111-7447-8800-5BFA3FB78922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563EC55-C224-0845-B4DA-47EE23D26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677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E3922-7111-7447-8800-5BFA3FB78922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EC55-C224-0845-B4DA-47EE23D26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601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E3922-7111-7447-8800-5BFA3FB78922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EC55-C224-0845-B4DA-47EE23D26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125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her-figure_no-sig-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12"/>
          <p:cNvSpPr>
            <a:spLocks noGrp="1"/>
          </p:cNvSpPr>
          <p:nvPr>
            <p:ph sz="quarter" idx="15"/>
          </p:nvPr>
        </p:nvSpPr>
        <p:spPr>
          <a:xfrm>
            <a:off x="1574351" y="1600222"/>
            <a:ext cx="8128900" cy="4114779"/>
          </a:xfrm>
        </p:spPr>
        <p:txBody>
          <a:bodyPr/>
          <a:lstStyle>
            <a:lvl1pPr>
              <a:defRPr sz="135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297118" y="6446488"/>
            <a:ext cx="8683367" cy="285509"/>
          </a:xfrm>
        </p:spPr>
        <p:txBody>
          <a:bodyPr anchor="b" anchorCtr="0">
            <a:noAutofit/>
          </a:bodyPr>
          <a:lstStyle>
            <a:lvl1pPr marL="83344" indent="-83344">
              <a:spcBef>
                <a:spcPts val="225"/>
              </a:spcBef>
              <a:buNone/>
              <a:defRPr sz="825" b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255988" indent="0">
              <a:buNone/>
              <a:defRPr/>
            </a:lvl2pPr>
            <a:lvl3pPr marL="764126" indent="0">
              <a:buNone/>
              <a:defRPr/>
            </a:lvl3pPr>
            <a:lvl4pPr marL="1146188" indent="0">
              <a:buNone/>
              <a:defRPr/>
            </a:lvl4pPr>
            <a:lvl5pPr marL="1528250" indent="0">
              <a:buNone/>
              <a:defRPr/>
            </a:lvl5pPr>
          </a:lstStyle>
          <a:p>
            <a:pPr lvl="0"/>
            <a:r>
              <a:rPr lang="en-US" dirty="0"/>
              <a:t>Notes: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27" y="67236"/>
            <a:ext cx="838200" cy="195158"/>
          </a:xfrm>
        </p:spPr>
        <p:txBody>
          <a:bodyPr wrap="square" anchor="b" anchorCtr="0">
            <a:noAutofit/>
          </a:bodyPr>
          <a:lstStyle>
            <a:lvl1pPr marL="85725" indent="-85725">
              <a:spcBef>
                <a:spcPts val="225"/>
              </a:spcBef>
              <a:buNone/>
              <a:defRPr sz="675" b="1">
                <a:solidFill>
                  <a:schemeClr val="bg1"/>
                </a:solidFill>
                <a:latin typeface="+mn-lt"/>
              </a:defRPr>
            </a:lvl1pPr>
            <a:lvl2pPr marL="255988" indent="0">
              <a:buNone/>
              <a:defRPr/>
            </a:lvl2pPr>
            <a:lvl3pPr marL="764126" indent="0">
              <a:buNone/>
              <a:defRPr/>
            </a:lvl3pPr>
            <a:lvl4pPr marL="1146188" indent="0">
              <a:buNone/>
              <a:defRPr/>
            </a:lvl4pPr>
            <a:lvl5pPr marL="1528250" indent="0">
              <a:buNone/>
              <a:defRPr/>
            </a:lvl5pPr>
          </a:lstStyle>
          <a:p>
            <a:pPr lvl="0"/>
            <a:r>
              <a:rPr lang="en-US" dirty="0"/>
              <a:t>FFR</a:t>
            </a:r>
          </a:p>
        </p:txBody>
      </p:sp>
    </p:spTree>
    <p:extLst>
      <p:ext uri="{BB962C8B-B14F-4D97-AF65-F5344CB8AC3E}">
        <p14:creationId xmlns:p14="http://schemas.microsoft.com/office/powerpoint/2010/main" val="33978052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552">
          <p15:clr>
            <a:srgbClr val="FBAE40"/>
          </p15:clr>
        </p15:guide>
        <p15:guide id="2" orient="horz" pos="36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E3922-7111-7447-8800-5BFA3FB78922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EC55-C224-0845-B4DA-47EE23D2685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3736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E3922-7111-7447-8800-5BFA3FB78922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EC55-C224-0845-B4DA-47EE23D2685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31877203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E3922-7111-7447-8800-5BFA3FB78922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EC55-C224-0845-B4DA-47EE23D2685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73472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E3922-7111-7447-8800-5BFA3FB78922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EC55-C224-0845-B4DA-47EE23D26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6457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E3922-7111-7447-8800-5BFA3FB78922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EC55-C224-0845-B4DA-47EE23D2685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95934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E3922-7111-7447-8800-5BFA3FB78922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EC55-C224-0845-B4DA-47EE23D26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143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94FE3922-7111-7447-8800-5BFA3FB78922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EC55-C224-0845-B4DA-47EE23D26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2634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4FE3922-7111-7447-8800-5BFA3FB78922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563EC55-C224-0845-B4DA-47EE23D2685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12169945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94FE3922-7111-7447-8800-5BFA3FB78922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2563EC55-C224-0845-B4DA-47EE23D26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450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tm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41F6D-B9CE-7F4E-862E-1BB00F23E2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298" y="93581"/>
            <a:ext cx="11001375" cy="127634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/>
              <a:t>Marijuana &amp; Legalization… What To Expect</a:t>
            </a:r>
            <a:br>
              <a:rPr lang="en-US" sz="4000" dirty="0"/>
            </a:br>
            <a:r>
              <a:rPr lang="en-US" sz="4000" dirty="0"/>
              <a:t>Impacts to Public Safety and Law Enforcement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0F0DB8-0D2C-E646-85AE-1A11D44E92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298" y="4257675"/>
            <a:ext cx="11201400" cy="119970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 “predictive tool” for potential impacts to public health and public safety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9AC177-D17F-4C4B-A3FE-554E2937C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2996" y="1517567"/>
            <a:ext cx="2846004" cy="2740108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BB8A8F53-14B5-5248-91E4-888BA8264E30}"/>
              </a:ext>
            </a:extLst>
          </p:cNvPr>
          <p:cNvSpPr txBox="1">
            <a:spLocks/>
          </p:cNvSpPr>
          <p:nvPr/>
        </p:nvSpPr>
        <p:spPr>
          <a:xfrm>
            <a:off x="3529012" y="5658296"/>
            <a:ext cx="5133975" cy="1199704"/>
          </a:xfrm>
          <a:prstGeom prst="rect">
            <a:avLst/>
          </a:prstGeom>
        </p:spPr>
        <p:txBody>
          <a:bodyPr vert="horz" lIns="45720" rIns="45720">
            <a:normAutofit/>
          </a:bodyPr>
          <a:lstStyle>
            <a:lvl1pPr marL="0" marR="64008" indent="0" algn="r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defRPr kumimoji="0" sz="2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marR="64008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Wheaton, IL</a:t>
            </a:r>
          </a:p>
          <a:p>
            <a:pPr marL="0" marR="64008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November 22, 2019</a:t>
            </a:r>
          </a:p>
        </p:txBody>
      </p:sp>
    </p:spTree>
    <p:extLst>
      <p:ext uri="{BB962C8B-B14F-4D97-AF65-F5344CB8AC3E}">
        <p14:creationId xmlns:p14="http://schemas.microsoft.com/office/powerpoint/2010/main" val="2787450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F08BAB-D342-C840-A74C-94E7B02F1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Public Health Issues - Potency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35AB76D-9794-314A-94EF-0FA5A9D04C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417638"/>
            <a:ext cx="11223009" cy="4955866"/>
          </a:xfrm>
        </p:spPr>
        <p:txBody>
          <a:bodyPr>
            <a:normAutofit/>
          </a:bodyPr>
          <a:lstStyle/>
          <a:p>
            <a:r>
              <a:rPr lang="en-US" altLang="en-US" sz="2800" u="sng" dirty="0"/>
              <a:t>Concentrates</a:t>
            </a:r>
            <a:r>
              <a:rPr lang="en-US" altLang="en-US" sz="2800" dirty="0"/>
              <a:t> : “710” …. is the new 420</a:t>
            </a:r>
          </a:p>
          <a:p>
            <a:pPr lvl="1"/>
            <a:r>
              <a:rPr lang="en-US" altLang="en-US" sz="2000" dirty="0"/>
              <a:t>Butane-extracted hash oil (BHO) </a:t>
            </a:r>
          </a:p>
          <a:p>
            <a:endParaRPr lang="en-US" altLang="en-US" sz="2000" dirty="0"/>
          </a:p>
          <a:p>
            <a:endParaRPr lang="en-US" altLang="en-US" sz="667" dirty="0"/>
          </a:p>
          <a:p>
            <a:pPr>
              <a:buFontTx/>
              <a:buNone/>
            </a:pPr>
            <a:r>
              <a:rPr lang="en-US" altLang="en-US" sz="2000" dirty="0"/>
              <a:t>A chunk of the stuff the size of a </a:t>
            </a:r>
            <a:r>
              <a:rPr lang="en-US" altLang="en-US" sz="2000" u="sng" dirty="0"/>
              <a:t>Tic Tac </a:t>
            </a:r>
            <a:r>
              <a:rPr lang="en-US" altLang="en-US" sz="2000" dirty="0"/>
              <a:t>can be the equivalent of hoovering up an </a:t>
            </a:r>
            <a:r>
              <a:rPr lang="en-US" altLang="en-US" sz="2000" u="sng" dirty="0"/>
              <a:t>entire joint in one massive toke</a:t>
            </a:r>
            <a:r>
              <a:rPr lang="en-US" altLang="en-US" sz="2000" dirty="0"/>
              <a:t>. </a:t>
            </a:r>
          </a:p>
          <a:p>
            <a:pPr>
              <a:buFontTx/>
              <a:buNone/>
            </a:pPr>
            <a:endParaRPr lang="en-US" altLang="en-US" sz="2000" dirty="0"/>
          </a:p>
          <a:p>
            <a:pPr>
              <a:buFontTx/>
              <a:buNone/>
            </a:pPr>
            <a:r>
              <a:rPr lang="en-US" altLang="en-US" sz="2000" dirty="0"/>
              <a:t>Even for hardcore smokers, the experience – which fans call dabbing – can be like getting high for the very first time. </a:t>
            </a:r>
          </a:p>
          <a:p>
            <a:pPr>
              <a:buFontTx/>
              <a:buNone/>
            </a:pPr>
            <a:endParaRPr lang="en-US" altLang="en-US" sz="2000" dirty="0"/>
          </a:p>
          <a:p>
            <a:pPr>
              <a:buFontTx/>
              <a:buNone/>
            </a:pPr>
            <a:r>
              <a:rPr lang="en-US" altLang="en-US" sz="2000" dirty="0"/>
              <a:t>Your head spins, your eyes get fluttery, a few beads of sweat surface on your forehead and, suddenly, you're </a:t>
            </a:r>
            <a:r>
              <a:rPr lang="en-US" altLang="en-US" sz="2000" i="1" u="sng" dirty="0"/>
              <a:t>cosmically</a:t>
            </a:r>
            <a:r>
              <a:rPr lang="en-US" altLang="en-US" sz="2000" dirty="0"/>
              <a:t> baked.     </a:t>
            </a:r>
            <a:r>
              <a:rPr lang="en-US" altLang="ja-JP" sz="1200" dirty="0"/>
              <a:t>(Rolling Stone Magazine, 6/20/2013)</a:t>
            </a:r>
          </a:p>
          <a:p>
            <a:pPr algn="r">
              <a:buFontTx/>
              <a:buNone/>
            </a:pPr>
            <a:endParaRPr lang="en-US" altLang="ja-JP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5FC573-7F0F-3C49-9A69-619629A3B0B2}"/>
              </a:ext>
            </a:extLst>
          </p:cNvPr>
          <p:cNvSpPr txBox="1"/>
          <p:nvPr/>
        </p:nvSpPr>
        <p:spPr>
          <a:xfrm>
            <a:off x="0" y="6512762"/>
            <a:ext cx="4503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Source: </a:t>
            </a:r>
            <a:r>
              <a: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 Unicode"/>
                <a:ea typeface="ＭＳ Ｐゴシック" panose="020B0600070205080204" pitchFamily="34" charset="-128"/>
                <a:cs typeface="+mn-cs"/>
              </a:rPr>
              <a:t>Rolling Stone Magazine, 6/20/2013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B167D6-845C-4646-9FDB-92BDD31B77FD}"/>
              </a:ext>
            </a:extLst>
          </p:cNvPr>
          <p:cNvSpPr txBox="1"/>
          <p:nvPr/>
        </p:nvSpPr>
        <p:spPr>
          <a:xfrm>
            <a:off x="5208896" y="5404766"/>
            <a:ext cx="69831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Question :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Where’s the dialog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 about patient care or being sick??</a:t>
            </a:r>
          </a:p>
        </p:txBody>
      </p:sp>
    </p:spTree>
    <p:extLst>
      <p:ext uri="{BB962C8B-B14F-4D97-AF65-F5344CB8AC3E}">
        <p14:creationId xmlns:p14="http://schemas.microsoft.com/office/powerpoint/2010/main" val="382788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E6F113-9992-4744-B6AE-7C0362A102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44200" y="0"/>
            <a:ext cx="1447800" cy="150224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6DD9F92-E904-2A4E-BD8F-4F81439CC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Public Health Issues - Potency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439897-11AB-BD49-9346-60E156C6B0AE}"/>
              </a:ext>
            </a:extLst>
          </p:cNvPr>
          <p:cNvSpPr txBox="1"/>
          <p:nvPr/>
        </p:nvSpPr>
        <p:spPr>
          <a:xfrm>
            <a:off x="8815387" y="6581001"/>
            <a:ext cx="3243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National Marijuana Initiative July 2019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D255FA-3AFE-2A4E-B4D0-BC0940B3EFB1}"/>
              </a:ext>
            </a:extLst>
          </p:cNvPr>
          <p:cNvSpPr txBox="1"/>
          <p:nvPr/>
        </p:nvSpPr>
        <p:spPr>
          <a:xfrm>
            <a:off x="694472" y="1232055"/>
            <a:ext cx="1088792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Key Talking Points: ….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and counter-points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The potency of THC in raw marijuana are at historic highs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We have no long-term research into effects of high potency THC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Policy and Laws are being created absent of valid data.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High potency THC products are being made in response to market demand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Demand is based on desired effect / “high”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Like alcohol … some people think stronger is better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Higher potency THC products place user at greater risk of addiction and cognitive impairment 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Does the reward justify the risk …. ????</a:t>
            </a:r>
          </a:p>
          <a:p>
            <a:pPr marL="3200400" marR="0" lvl="6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Data and research is lacking.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066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Marijuana Use in Youth and Adults </a:t>
            </a:r>
          </a:p>
        </p:txBody>
      </p:sp>
      <p:pic>
        <p:nvPicPr>
          <p:cNvPr id="6146" name="Picture 2" descr="http://api.ning.com/files/Fz5F3mhfefG0FfCs0O7JiYnzihoA8MMSPtPm5fKB7mDuIqvaY8bIaixKTdzqZR7e6iADgS7euP47NjxMW6wlb-*Opqj8Rr0S/smokingmarijuana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3" b="1635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http://www.cpr.org/sites/default/files/images/11142014.news_.marijuana-public-consumption.ap_.j - Internet Explor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3" t="16340" r="4401" b="13725"/>
          <a:stretch/>
        </p:blipFill>
        <p:spPr>
          <a:xfrm>
            <a:off x="304799" y="226305"/>
            <a:ext cx="11582400" cy="4495800"/>
          </a:xfrm>
          <a:prstGeom prst="rect">
            <a:avLst/>
          </a:prstGeom>
        </p:spPr>
      </p:pic>
      <p:pic>
        <p:nvPicPr>
          <p:cNvPr id="3" name="Picture 2" descr="http://media4.s-nbcnews.com/j/newscms/2014_16/323476/140414-denver-420-jms-1813_34bf6767118605b - Internet Explorer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2" t="17909" r="8649" b="32864"/>
          <a:stretch/>
        </p:blipFill>
        <p:spPr>
          <a:xfrm>
            <a:off x="304800" y="189968"/>
            <a:ext cx="11582399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47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roppedImage.tiff" descr="droppedImage.tiff">
            <a:extLst>
              <a:ext uri="{FF2B5EF4-FFF2-40B4-BE49-F238E27FC236}">
                <a16:creationId xmlns:a16="http://schemas.microsoft.com/office/drawing/2014/main" id="{66838CC1-9339-A346-B94B-783AE7BD93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09145" y="0"/>
            <a:ext cx="17785080" cy="11856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droppedImage.tiff" descr="droppedImage.tiff">
            <a:extLst>
              <a:ext uri="{FF2B5EF4-FFF2-40B4-BE49-F238E27FC236}">
                <a16:creationId xmlns:a16="http://schemas.microsoft.com/office/drawing/2014/main" id="{4960FA85-01E7-0C44-BDD3-88FFCEAFAA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44579" y="9819249"/>
            <a:ext cx="17785080" cy="27127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53059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E6F113-9992-4744-B6AE-7C0362A102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44200" y="0"/>
            <a:ext cx="1447800" cy="150224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6DD9F92-E904-2A4E-BD8F-4F81439CC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Public Health Issues – Current Use Rates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439897-11AB-BD49-9346-60E156C6B0AE}"/>
              </a:ext>
            </a:extLst>
          </p:cNvPr>
          <p:cNvSpPr txBox="1"/>
          <p:nvPr/>
        </p:nvSpPr>
        <p:spPr>
          <a:xfrm>
            <a:off x="8815387" y="6581001"/>
            <a:ext cx="3243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National Marijuana Initiative March 2019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990313-97F3-9943-B85D-531B849C1F5A}"/>
              </a:ext>
            </a:extLst>
          </p:cNvPr>
          <p:cNvSpPr txBox="1"/>
          <p:nvPr/>
        </p:nvSpPr>
        <p:spPr>
          <a:xfrm>
            <a:off x="609600" y="1164134"/>
            <a:ext cx="972175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Current Use Rate Defined: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Having used marijuana,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At least once,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In the last 30 days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By age group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Most broadly accepted data point to date.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Daily use rate would be best,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	But ….not a broad bases of data in this area.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EB6512-002C-8E45-9FF2-40B9C914F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1451" y="1370549"/>
            <a:ext cx="5887872" cy="262877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23338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F1E287-8238-3A4F-8918-D65ADE760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547"/>
            <a:ext cx="12192000" cy="670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160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54C811-66BB-5040-A189-C52E13362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76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91737" y="990600"/>
            <a:ext cx="10705170" cy="4919472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sz="3100" b="1" dirty="0">
                <a:solidFill>
                  <a:srgbClr val="FF0000"/>
                </a:solidFill>
              </a:rPr>
              <a:t>Youth (12 – 17 years) Current Marijuana Use in 2017 </a:t>
            </a:r>
            <a:endParaRPr lang="en-US" sz="3100" b="1" dirty="0"/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National average for youth = </a:t>
            </a:r>
            <a:r>
              <a:rPr lang="en-US" sz="2400" b="1" dirty="0"/>
              <a:t>6.75</a:t>
            </a:r>
            <a:r>
              <a:rPr lang="en-US" sz="2400" dirty="0"/>
              <a:t> </a:t>
            </a:r>
            <a:r>
              <a:rPr lang="en-US" sz="2400" b="1" dirty="0"/>
              <a:t>percent </a:t>
            </a:r>
            <a:r>
              <a:rPr lang="en-US" sz="1400" dirty="0"/>
              <a:t>(Down from 2014)</a:t>
            </a:r>
          </a:p>
          <a:p>
            <a:pPr lvl="1"/>
            <a:endParaRPr lang="en-US" sz="1400" dirty="0"/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Colorado average for youth =</a:t>
            </a:r>
            <a:r>
              <a:rPr lang="en-US" sz="2400" b="1" dirty="0"/>
              <a:t> 9.02 percent </a:t>
            </a:r>
            <a:r>
              <a:rPr lang="en-US" sz="1300" dirty="0"/>
              <a:t>(Down from 2014)</a:t>
            </a:r>
          </a:p>
          <a:p>
            <a:pPr lvl="1"/>
            <a:endParaRPr lang="en-US" sz="2400" b="1" dirty="0"/>
          </a:p>
          <a:p>
            <a:pPr lvl="1"/>
            <a:endParaRPr lang="en-US" sz="1400" dirty="0"/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Colorado youths are </a:t>
            </a:r>
            <a:r>
              <a:rPr lang="en-US" sz="2400" u="sng" dirty="0"/>
              <a:t>ranked 7th nationally</a:t>
            </a:r>
            <a:r>
              <a:rPr lang="en-US" sz="2400" dirty="0"/>
              <a:t> in 2017</a:t>
            </a:r>
            <a:endParaRPr lang="en-US" sz="2400" u="sng" dirty="0"/>
          </a:p>
          <a:p>
            <a:pPr lvl="2"/>
            <a:r>
              <a:rPr lang="en-US" sz="2200" dirty="0"/>
              <a:t>Ranked 5</a:t>
            </a:r>
            <a:r>
              <a:rPr lang="en-US" sz="2200" baseline="30000" dirty="0"/>
              <a:t>th</a:t>
            </a:r>
            <a:r>
              <a:rPr lang="en-US" sz="2200" dirty="0"/>
              <a:t> in 2011 </a:t>
            </a:r>
          </a:p>
          <a:p>
            <a:pPr lvl="2"/>
            <a:r>
              <a:rPr lang="en-US" sz="2200" dirty="0"/>
              <a:t>Ranked 4</a:t>
            </a:r>
            <a:r>
              <a:rPr lang="en-US" sz="2200" baseline="30000" dirty="0"/>
              <a:t>th</a:t>
            </a:r>
            <a:r>
              <a:rPr lang="en-US" sz="2200" dirty="0"/>
              <a:t> in 2012</a:t>
            </a:r>
          </a:p>
          <a:p>
            <a:pPr lvl="2"/>
            <a:r>
              <a:rPr lang="en-US" sz="2200" dirty="0"/>
              <a:t>Ranked 3</a:t>
            </a:r>
            <a:r>
              <a:rPr lang="en-US" sz="2200" baseline="30000" dirty="0"/>
              <a:t>rd</a:t>
            </a:r>
            <a:r>
              <a:rPr lang="en-US" sz="2200" dirty="0"/>
              <a:t> in 2013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200" dirty="0"/>
              <a:t>Ranked 1</a:t>
            </a:r>
            <a:r>
              <a:rPr lang="en-US" sz="2200" baseline="30000" dirty="0"/>
              <a:t>st</a:t>
            </a:r>
            <a:r>
              <a:rPr lang="en-US" sz="2200" dirty="0"/>
              <a:t> in 2014 and 2015</a:t>
            </a:r>
          </a:p>
          <a:p>
            <a:pPr marL="630936" lvl="2" indent="0">
              <a:buNone/>
            </a:pPr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marL="109728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228600"/>
            <a:ext cx="8229600" cy="685800"/>
          </a:xfrm>
        </p:spPr>
        <p:txBody>
          <a:bodyPr>
            <a:normAutofit/>
          </a:bodyPr>
          <a:lstStyle/>
          <a:p>
            <a:r>
              <a:rPr lang="en-US" sz="2800" dirty="0"/>
              <a:t>Past Month Usage by 12 to 17 Year-Olds</a:t>
            </a:r>
          </a:p>
        </p:txBody>
      </p:sp>
      <p:sp>
        <p:nvSpPr>
          <p:cNvPr id="5" name="Rectangle 4"/>
          <p:cNvSpPr/>
          <p:nvPr/>
        </p:nvSpPr>
        <p:spPr>
          <a:xfrm>
            <a:off x="2971800" y="3394502"/>
            <a:ext cx="62103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34.5 percent higher than national average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5FB137-553C-1045-AF8E-01EA486F1CC9}"/>
              </a:ext>
            </a:extLst>
          </p:cNvPr>
          <p:cNvSpPr txBox="1"/>
          <p:nvPr/>
        </p:nvSpPr>
        <p:spPr>
          <a:xfrm>
            <a:off x="7543800" y="6490648"/>
            <a:ext cx="4648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Source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: National Survey on Drug Use and Health &amp; DASIS  2017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FB824B8F-1473-6341-9559-403BCA823995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8402" y="-18730"/>
            <a:ext cx="1447800" cy="150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560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/>
              <a:t>Past Month Usage – State Comparisons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43600" y="7434590"/>
            <a:ext cx="4648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Source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: National Survey on Drug Use and Health 2011 </a:t>
            </a:r>
            <a:r>
              <a:rPr kumimoji="0" lang="mr-I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 2016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43800" y="6488604"/>
            <a:ext cx="4648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Source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: National Survey on Drug Use and Health 2011 </a:t>
            </a:r>
            <a:r>
              <a:rPr kumimoji="0" lang="mr-I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 2017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00000000-0008-0000-0700-000005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57561" y="838200"/>
          <a:ext cx="11062010" cy="5227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7AA3924-5A33-D84C-914E-3499D147B25A}"/>
              </a:ext>
            </a:extLst>
          </p:cNvPr>
          <p:cNvCxnSpPr>
            <a:cxnSpLocks/>
          </p:cNvCxnSpPr>
          <p:nvPr/>
        </p:nvCxnSpPr>
        <p:spPr>
          <a:xfrm>
            <a:off x="888380" y="3429000"/>
            <a:ext cx="10731191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C3ED9727-4C09-2F4D-9FBF-6D5BB889B873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8402" y="-18730"/>
            <a:ext cx="1447800" cy="150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9863" y="990600"/>
            <a:ext cx="10816683" cy="4343400"/>
          </a:xfrm>
        </p:spPr>
        <p:txBody>
          <a:bodyPr>
            <a:normAutofit fontScale="92500" lnSpcReduction="20000"/>
          </a:bodyPr>
          <a:lstStyle/>
          <a:p>
            <a:r>
              <a:rPr lang="en-US" sz="3100" b="1" dirty="0">
                <a:solidFill>
                  <a:srgbClr val="FF0000"/>
                </a:solidFill>
              </a:rPr>
              <a:t>Adult Marijuana Use – College Age (18-25) in 2017</a:t>
            </a:r>
            <a:endParaRPr lang="en-US" sz="2800" dirty="0"/>
          </a:p>
          <a:p>
            <a:pPr marL="393192" lvl="1" indent="0">
              <a:buNone/>
            </a:pPr>
            <a:endParaRPr lang="en-US" sz="2400" dirty="0"/>
          </a:p>
          <a:p>
            <a:pPr lvl="1"/>
            <a:r>
              <a:rPr lang="en-US" sz="2200" b="1" dirty="0"/>
              <a:t>National average = 20.3 percent </a:t>
            </a:r>
            <a:r>
              <a:rPr lang="en-US" sz="1400" dirty="0"/>
              <a:t>(Up from 2014)</a:t>
            </a:r>
          </a:p>
          <a:p>
            <a:pPr lvl="1"/>
            <a:endParaRPr lang="en-US" sz="2400" dirty="0"/>
          </a:p>
          <a:p>
            <a:pPr lvl="1"/>
            <a:r>
              <a:rPr lang="en-US" sz="2200" b="1" dirty="0"/>
              <a:t>Colorado average =  32.2 percent  </a:t>
            </a:r>
            <a:r>
              <a:rPr lang="en-US" sz="1400" dirty="0"/>
              <a:t>(Up from 2014 )</a:t>
            </a:r>
          </a:p>
          <a:p>
            <a:pPr marL="393192" lvl="1" indent="0">
              <a:buNone/>
            </a:pPr>
            <a:endParaRPr lang="en-US" sz="2400" dirty="0"/>
          </a:p>
          <a:p>
            <a:pPr lvl="1"/>
            <a:endParaRPr lang="en-US" sz="2200" dirty="0"/>
          </a:p>
          <a:p>
            <a:pPr lvl="1"/>
            <a:r>
              <a:rPr lang="en-US" sz="2200" dirty="0"/>
              <a:t>Colorado young adults are </a:t>
            </a:r>
            <a:r>
              <a:rPr lang="en-US" sz="2200" u="sng" dirty="0"/>
              <a:t>ranked 3</a:t>
            </a:r>
            <a:r>
              <a:rPr lang="en-US" sz="2200" u="sng" baseline="30000" dirty="0"/>
              <a:t>rd</a:t>
            </a:r>
            <a:r>
              <a:rPr lang="en-US" sz="2200" u="sng" dirty="0"/>
              <a:t> nationally </a:t>
            </a:r>
          </a:p>
          <a:p>
            <a:pPr lvl="2"/>
            <a:r>
              <a:rPr lang="en-US" sz="2200" dirty="0"/>
              <a:t>Ranked 4</a:t>
            </a:r>
            <a:r>
              <a:rPr lang="en-US" sz="2200" baseline="30000" dirty="0"/>
              <a:t>th</a:t>
            </a:r>
            <a:r>
              <a:rPr lang="en-US" sz="2200" dirty="0"/>
              <a:t> in 2011</a:t>
            </a:r>
          </a:p>
          <a:p>
            <a:pPr lvl="2"/>
            <a:r>
              <a:rPr lang="en-US" sz="2200" dirty="0"/>
              <a:t>Ranked 3</a:t>
            </a:r>
            <a:r>
              <a:rPr lang="en-US" sz="2200" baseline="30000" dirty="0"/>
              <a:t>rd</a:t>
            </a:r>
            <a:r>
              <a:rPr lang="en-US" sz="2200" dirty="0"/>
              <a:t> in 2012</a:t>
            </a:r>
          </a:p>
          <a:p>
            <a:pPr lvl="2"/>
            <a:r>
              <a:rPr lang="en-US" sz="2200" dirty="0"/>
              <a:t>Ranked 2</a:t>
            </a:r>
            <a:r>
              <a:rPr lang="en-US" sz="2200" baseline="30000" dirty="0"/>
              <a:t>nd</a:t>
            </a:r>
            <a:r>
              <a:rPr lang="en-US" sz="2200" dirty="0"/>
              <a:t> in 2013</a:t>
            </a:r>
          </a:p>
          <a:p>
            <a:pPr lvl="2"/>
            <a:r>
              <a:rPr lang="en-US" sz="2200" dirty="0"/>
              <a:t>Ranked 1st in 2014</a:t>
            </a:r>
          </a:p>
          <a:p>
            <a:pPr lvl="2"/>
            <a:r>
              <a:rPr lang="en-US" sz="2200" dirty="0"/>
              <a:t>Ranked 2</a:t>
            </a:r>
            <a:r>
              <a:rPr lang="en-US" sz="2200" baseline="30000" dirty="0"/>
              <a:t>nd</a:t>
            </a:r>
            <a:r>
              <a:rPr lang="en-US" sz="2200" dirty="0"/>
              <a:t> in 2015</a:t>
            </a:r>
          </a:p>
          <a:p>
            <a:pPr marL="109728" lvl="2" indent="0">
              <a:spcBef>
                <a:spcPts val="400"/>
              </a:spcBef>
              <a:buClr>
                <a:schemeClr val="accent1"/>
              </a:buClr>
              <a:buSzPct val="68000"/>
              <a:buNone/>
            </a:pPr>
            <a:endParaRPr lang="en-US" sz="2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2800" dirty="0"/>
              <a:t>Past Month Usage by 18 to 25 Year-Olds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90850" y="2658521"/>
            <a:ext cx="62103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58.6 percent higher than national average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300871-DBE9-9D41-BF2E-E74F5EF0AD12}"/>
              </a:ext>
            </a:extLst>
          </p:cNvPr>
          <p:cNvSpPr txBox="1"/>
          <p:nvPr/>
        </p:nvSpPr>
        <p:spPr>
          <a:xfrm>
            <a:off x="7543800" y="6490648"/>
            <a:ext cx="4648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Source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: National Survey on Drug Use and Health &amp; DASIS  2017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40619898-E883-2C41-916F-9CA3E878AF1D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8402" y="-18730"/>
            <a:ext cx="1447800" cy="150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635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E6F113-9992-4744-B6AE-7C0362A102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44200" y="18162"/>
            <a:ext cx="1447800" cy="150224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6DD9F92-E904-2A4E-BD8F-4F81439CC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issues and concerns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439897-11AB-BD49-9346-60E156C6B0AE}"/>
              </a:ext>
            </a:extLst>
          </p:cNvPr>
          <p:cNvSpPr txBox="1"/>
          <p:nvPr/>
        </p:nvSpPr>
        <p:spPr>
          <a:xfrm>
            <a:off x="8815387" y="6581001"/>
            <a:ext cx="3243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National Marijuana Initiative July 2019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D41290-27D5-0A4E-99EA-012F1379C860}"/>
              </a:ext>
            </a:extLst>
          </p:cNvPr>
          <p:cNvSpPr txBox="1"/>
          <p:nvPr/>
        </p:nvSpPr>
        <p:spPr>
          <a:xfrm>
            <a:off x="609600" y="1417638"/>
            <a:ext cx="1117282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Impacts being seen after marijuana is legalized in the areas of: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F0C1E1-3139-DD40-92FF-20CA16946CDC}"/>
              </a:ext>
            </a:extLst>
          </p:cNvPr>
          <p:cNvSpPr txBox="1"/>
          <p:nvPr/>
        </p:nvSpPr>
        <p:spPr>
          <a:xfrm>
            <a:off x="819148" y="2670482"/>
            <a:ext cx="321945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Public Health Issues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Potency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Usage Rates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Treatment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984B7D-0BD0-FD4E-B14D-925D9987A5D8}"/>
              </a:ext>
            </a:extLst>
          </p:cNvPr>
          <p:cNvSpPr txBox="1"/>
          <p:nvPr/>
        </p:nvSpPr>
        <p:spPr>
          <a:xfrm>
            <a:off x="4445793" y="2683489"/>
            <a:ext cx="32242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Public Safety Issues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Impaired Driving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Black Market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Crime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Hospitalizations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Diversion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Extraction Labs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F97906-F13F-1641-8823-0BCAC4CDF7D3}"/>
              </a:ext>
            </a:extLst>
          </p:cNvPr>
          <p:cNvSpPr txBox="1"/>
          <p:nvPr/>
        </p:nvSpPr>
        <p:spPr>
          <a:xfrm>
            <a:off x="8077201" y="2696496"/>
            <a:ext cx="41147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Other Topics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Taxation Issues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Product Awareness 101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124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/>
              <a:t>Past Month Usage – State Comparisons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43600" y="6477000"/>
            <a:ext cx="4648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Source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: National Survey on Drug Use and Health 2011 - 2017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0000000-0008-0000-0700-000006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58284" y="838200"/>
          <a:ext cx="10381784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B2902E6-7F0C-CD40-8658-B5C566B97FA6}"/>
              </a:ext>
            </a:extLst>
          </p:cNvPr>
          <p:cNvCxnSpPr>
            <a:cxnSpLocks/>
          </p:cNvCxnSpPr>
          <p:nvPr/>
        </p:nvCxnSpPr>
        <p:spPr>
          <a:xfrm>
            <a:off x="1103970" y="3858322"/>
            <a:ext cx="10214518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2EBACB55-980E-C04A-A742-62FAB49B9D07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8402" y="-18730"/>
            <a:ext cx="1447800" cy="150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02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E82C13-4380-4941-93B5-CA0FFC459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13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53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9D4A56-704E-F045-BC66-D6B7E7055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42"/>
            <a:ext cx="12192000" cy="684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602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D07496-5575-864E-BB9D-144E68962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158"/>
            <a:ext cx="12192000" cy="679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997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BB30241-E844-BA49-A730-07287226F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5500" y="3868641"/>
            <a:ext cx="3623194" cy="279697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E6F113-9992-4744-B6AE-7C0362A102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744200" y="0"/>
            <a:ext cx="1447800" cy="150224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6DD9F92-E904-2A4E-BD8F-4F81439CC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Public Health Issues - Potency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439897-11AB-BD49-9346-60E156C6B0AE}"/>
              </a:ext>
            </a:extLst>
          </p:cNvPr>
          <p:cNvSpPr txBox="1"/>
          <p:nvPr/>
        </p:nvSpPr>
        <p:spPr>
          <a:xfrm>
            <a:off x="8815387" y="6581001"/>
            <a:ext cx="3243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National Marijuana Initiative July 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62B0F0-3A82-0E4A-9D59-82A1D5EBFFC8}"/>
              </a:ext>
            </a:extLst>
          </p:cNvPr>
          <p:cNvSpPr txBox="1"/>
          <p:nvPr/>
        </p:nvSpPr>
        <p:spPr>
          <a:xfrm>
            <a:off x="0" y="6581000"/>
            <a:ext cx="3243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Source: Open Source Media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4F4791D-0322-6F4C-8BCF-34C218BFB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73" y="3344547"/>
            <a:ext cx="4750411" cy="31513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8B111C-A9A6-DE49-B76E-91E6DD1BAC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7099" y="1202212"/>
            <a:ext cx="6196083" cy="373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86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E6F113-9992-4744-B6AE-7C0362A102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44200" y="0"/>
            <a:ext cx="1447800" cy="150224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6DD9F92-E904-2A4E-BD8F-4F81439CC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Public Health Issues - Potency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439897-11AB-BD49-9346-60E156C6B0AE}"/>
              </a:ext>
            </a:extLst>
          </p:cNvPr>
          <p:cNvSpPr txBox="1"/>
          <p:nvPr/>
        </p:nvSpPr>
        <p:spPr>
          <a:xfrm>
            <a:off x="8815387" y="6581001"/>
            <a:ext cx="3243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National Marijuana Initiative July 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62B0F0-3A82-0E4A-9D59-82A1D5EBFFC8}"/>
              </a:ext>
            </a:extLst>
          </p:cNvPr>
          <p:cNvSpPr txBox="1"/>
          <p:nvPr/>
        </p:nvSpPr>
        <p:spPr>
          <a:xfrm>
            <a:off x="0" y="6442501"/>
            <a:ext cx="4503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Source: M.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ElSohly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 (2016), J. Pierre (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et.al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) (2017)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13F5C4-E195-5E42-864F-83EE84D2CD71}"/>
              </a:ext>
            </a:extLst>
          </p:cNvPr>
          <p:cNvSpPr txBox="1"/>
          <p:nvPr/>
        </p:nvSpPr>
        <p:spPr>
          <a:xfrm>
            <a:off x="694472" y="1136519"/>
            <a:ext cx="108879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Key Talking Points: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The potency of THC in raw marijuana are at historic highs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High potency THC products are being made in response to market demand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Higher potency THC products place users at a greater risk of addiction and cognitive impairment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THC Potency examples: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1995: 4 percent 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2014: 12 percent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2017: 23 – 34 percent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2018: THC-A reported at 99 percent </a:t>
            </a:r>
          </a:p>
        </p:txBody>
      </p:sp>
    </p:spTree>
    <p:extLst>
      <p:ext uri="{BB962C8B-B14F-4D97-AF65-F5344CB8AC3E}">
        <p14:creationId xmlns:p14="http://schemas.microsoft.com/office/powerpoint/2010/main" val="2142475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E6F113-9992-4744-B6AE-7C0362A102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44200" y="0"/>
            <a:ext cx="1447800" cy="150224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6DD9F92-E904-2A4E-BD8F-4F81439CC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Public Health Issues - Potency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439897-11AB-BD49-9346-60E156C6B0AE}"/>
              </a:ext>
            </a:extLst>
          </p:cNvPr>
          <p:cNvSpPr txBox="1"/>
          <p:nvPr/>
        </p:nvSpPr>
        <p:spPr>
          <a:xfrm>
            <a:off x="8815387" y="6581001"/>
            <a:ext cx="3243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National Marijuana Initiative July 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62B0F0-3A82-0E4A-9D59-82A1D5EBFFC8}"/>
              </a:ext>
            </a:extLst>
          </p:cNvPr>
          <p:cNvSpPr txBox="1"/>
          <p:nvPr/>
        </p:nvSpPr>
        <p:spPr>
          <a:xfrm>
            <a:off x="0" y="6581000"/>
            <a:ext cx="4039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Source: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ElSohly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 MA et al.,  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Biol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 Psychiatry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 2016 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27CC96-0DB1-BE46-AEBB-52670FFE60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" r="1036"/>
          <a:stretch/>
        </p:blipFill>
        <p:spPr>
          <a:xfrm>
            <a:off x="1313598" y="1318543"/>
            <a:ext cx="9430602" cy="4795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4EB5A8-181C-E646-B7E1-154E341E1AD9}"/>
              </a:ext>
            </a:extLst>
          </p:cNvPr>
          <p:cNvSpPr txBox="1"/>
          <p:nvPr/>
        </p:nvSpPr>
        <p:spPr>
          <a:xfrm>
            <a:off x="2292824" y="1884443"/>
            <a:ext cx="39669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THC levels have been trending upward to meet greater demand for high potency THC products.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8FBD1D-D275-AA4D-AD47-AE69B18062B3}"/>
              </a:ext>
            </a:extLst>
          </p:cNvPr>
          <p:cNvSpPr txBox="1"/>
          <p:nvPr/>
        </p:nvSpPr>
        <p:spPr>
          <a:xfrm>
            <a:off x="6573672" y="2963788"/>
            <a:ext cx="39669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Higher THC levels are a byproduct of science and genetic engineering by the marijuana industry to meet market demand.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4CE756-5165-0847-A726-DB0CB27EB4D3}"/>
              </a:ext>
            </a:extLst>
          </p:cNvPr>
          <p:cNvSpPr txBox="1"/>
          <p:nvPr/>
        </p:nvSpPr>
        <p:spPr>
          <a:xfrm>
            <a:off x="2846127" y="4585158"/>
            <a:ext cx="6499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It’s no longer the same plant God placed upon this Earth </a:t>
            </a:r>
          </a:p>
        </p:txBody>
      </p:sp>
    </p:spTree>
    <p:extLst>
      <p:ext uri="{BB962C8B-B14F-4D97-AF65-F5344CB8AC3E}">
        <p14:creationId xmlns:p14="http://schemas.microsoft.com/office/powerpoint/2010/main" val="1061053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E6F113-9992-4744-B6AE-7C0362A102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44200" y="0"/>
            <a:ext cx="1447800" cy="150224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6DD9F92-E904-2A4E-BD8F-4F81439CC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Public Health Issues - Potency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439897-11AB-BD49-9346-60E156C6B0AE}"/>
              </a:ext>
            </a:extLst>
          </p:cNvPr>
          <p:cNvSpPr txBox="1"/>
          <p:nvPr/>
        </p:nvSpPr>
        <p:spPr>
          <a:xfrm>
            <a:off x="8815387" y="6581001"/>
            <a:ext cx="3243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National Marijuana Initiative July 2019</a:t>
            </a:r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225276E9-D36A-674B-9B3D-7EACCECC9E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334" y="1340225"/>
            <a:ext cx="3605305" cy="2712731"/>
          </a:xfrm>
          <a:prstGeom prst="rect">
            <a:avLst/>
          </a:prstGeom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9E4F918C-31AE-CA4C-A937-648F2A0CC5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64" y="3219141"/>
            <a:ext cx="4249002" cy="31134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9F8B2C-673F-0844-A0EA-2B2170CA70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8321" y="1277931"/>
            <a:ext cx="2621318" cy="25389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C07AF1-484E-6144-8C7C-616E3B0079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5008" y="3811661"/>
            <a:ext cx="4727944" cy="25208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B468B9F-FA2B-B040-9136-632B1D05378C}"/>
              </a:ext>
            </a:extLst>
          </p:cNvPr>
          <p:cNvSpPr txBox="1"/>
          <p:nvPr/>
        </p:nvSpPr>
        <p:spPr>
          <a:xfrm>
            <a:off x="0" y="6581000"/>
            <a:ext cx="3243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Source: Guild Extracts Website for THCA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2B30BCF-A40A-544D-95AF-D061743427FE}"/>
              </a:ext>
            </a:extLst>
          </p:cNvPr>
          <p:cNvCxnSpPr>
            <a:cxnSpLocks/>
          </p:cNvCxnSpPr>
          <p:nvPr/>
        </p:nvCxnSpPr>
        <p:spPr>
          <a:xfrm>
            <a:off x="5909481" y="5090614"/>
            <a:ext cx="1909426" cy="0"/>
          </a:xfrm>
          <a:prstGeom prst="straightConnector1">
            <a:avLst/>
          </a:prstGeom>
          <a:ln w="41275">
            <a:headEnd type="oval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96106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ue Black footer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ue Black footer" id="{E37EEFE6-4534-8140-8BB3-BB2F2E996568}" vid="{9B50F042-C0F4-B24F-AD28-7A1BA642A0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792</Words>
  <Application>Microsoft Office PowerPoint</Application>
  <PresentationFormat>Widescreen</PresentationFormat>
  <Paragraphs>133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Arial Narrow</vt:lpstr>
      <vt:lpstr>Calibri</vt:lpstr>
      <vt:lpstr>Courier New</vt:lpstr>
      <vt:lpstr>Lucida Sans Unicode</vt:lpstr>
      <vt:lpstr>Verdana</vt:lpstr>
      <vt:lpstr>Wingdings 2</vt:lpstr>
      <vt:lpstr>Wingdings 3</vt:lpstr>
      <vt:lpstr>Blue Black footer</vt:lpstr>
      <vt:lpstr>Marijuana &amp; Legalization… What To Expect Impacts to Public Safety and Law Enforcement  </vt:lpstr>
      <vt:lpstr>Common issues and concerns</vt:lpstr>
      <vt:lpstr>PowerPoint Presentation</vt:lpstr>
      <vt:lpstr>PowerPoint Presentation</vt:lpstr>
      <vt:lpstr>PowerPoint Presentation</vt:lpstr>
      <vt:lpstr>Public Health Issues - Potency</vt:lpstr>
      <vt:lpstr>Public Health Issues - Potency</vt:lpstr>
      <vt:lpstr>Public Health Issues - Potency</vt:lpstr>
      <vt:lpstr>Public Health Issues - Potency</vt:lpstr>
      <vt:lpstr>Public Health Issues - Potency</vt:lpstr>
      <vt:lpstr>Public Health Issues - Potency</vt:lpstr>
      <vt:lpstr>Marijuana Use in Youth and Adults </vt:lpstr>
      <vt:lpstr>PowerPoint Presentation</vt:lpstr>
      <vt:lpstr>Public Health Issues – Current Use Rates</vt:lpstr>
      <vt:lpstr>PowerPoint Presentation</vt:lpstr>
      <vt:lpstr>PowerPoint Presentation</vt:lpstr>
      <vt:lpstr>Past Month Usage by 12 to 17 Year-Olds</vt:lpstr>
      <vt:lpstr>Past Month Usage – State Comparisons </vt:lpstr>
      <vt:lpstr>Past Month Usage by 18 to 25 Year-Olds</vt:lpstr>
      <vt:lpstr>Past Month Usage – State Comparisons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Marijuana &amp; Legalization… What To Expect Impacts to Public Safety and Law Enforcement  </dc:title>
  <dc:creator>Jordan S. Esser</dc:creator>
  <cp:lastModifiedBy>Jordan S. Esser</cp:lastModifiedBy>
  <cp:revision>1</cp:revision>
  <dcterms:created xsi:type="dcterms:W3CDTF">2019-11-22T20:22:13Z</dcterms:created>
  <dcterms:modified xsi:type="dcterms:W3CDTF">2019-11-22T20:22:57Z</dcterms:modified>
</cp:coreProperties>
</file>