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sldIdLst>
    <p:sldId id="743" r:id="rId2"/>
    <p:sldId id="390" r:id="rId3"/>
    <p:sldId id="473" r:id="rId4"/>
    <p:sldId id="525" r:id="rId5"/>
    <p:sldId id="526" r:id="rId6"/>
    <p:sldId id="527" r:id="rId7"/>
    <p:sldId id="528" r:id="rId8"/>
    <p:sldId id="675" r:id="rId9"/>
    <p:sldId id="676" r:id="rId10"/>
    <p:sldId id="660" r:id="rId11"/>
    <p:sldId id="773" r:id="rId12"/>
    <p:sldId id="774" r:id="rId13"/>
    <p:sldId id="757" r:id="rId14"/>
    <p:sldId id="750" r:id="rId15"/>
    <p:sldId id="759" r:id="rId16"/>
    <p:sldId id="760" r:id="rId17"/>
    <p:sldId id="761" r:id="rId18"/>
    <p:sldId id="762" r:id="rId19"/>
    <p:sldId id="764" r:id="rId20"/>
    <p:sldId id="76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F8EF9-4F82-42B0-A7B0-7C1E6A0C663B}" type="datetimeFigureOut">
              <a:rPr lang="en-US" smtClean="0"/>
              <a:t>11/22/2019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14D42F-2D2F-4A9E-A881-618E72D66B93}" type="slidenum">
              <a:rPr lang="en-US" smtClean="0"/>
              <a:t>‹#›</a:t>
            </a:fld>
            <a:endParaRPr lang="en-US"/>
          </a:p>
        </p:txBody>
      </p:sp>
    </p:spTree>
    <p:extLst>
      <p:ext uri="{BB962C8B-B14F-4D97-AF65-F5344CB8AC3E}">
        <p14:creationId xmlns:p14="http://schemas.microsoft.com/office/powerpoint/2010/main" val="3407519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12201452"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Title 8"/>
          <p:cNvSpPr>
            <a:spLocks noGrp="1"/>
          </p:cNvSpPr>
          <p:nvPr>
            <p:ph type="ctrTitle"/>
          </p:nvPr>
        </p:nvSpPr>
        <p:spPr>
          <a:xfrm>
            <a:off x="914400" y="1752602"/>
            <a:ext cx="103632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17" name="Subtitle 16"/>
          <p:cNvSpPr>
            <a:spLocks noGrp="1"/>
          </p:cNvSpPr>
          <p:nvPr>
            <p:ph type="subTitle" idx="1"/>
          </p:nvPr>
        </p:nvSpPr>
        <p:spPr>
          <a:xfrm>
            <a:off x="914400" y="3611607"/>
            <a:ext cx="103632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a:t>Click to edit Master subtitle style</a:t>
            </a:r>
          </a:p>
        </p:txBody>
      </p:sp>
      <p:grpSp>
        <p:nvGrpSpPr>
          <p:cNvPr id="2" name="Group 1"/>
          <p:cNvGrpSpPr/>
          <p:nvPr/>
        </p:nvGrpSpPr>
        <p:grpSpPr>
          <a:xfrm>
            <a:off x="-5019" y="4953000"/>
            <a:ext cx="12197020"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94FE3922-7111-7447-8800-5BFA3FB78922}" type="datetimeFigureOut">
              <a:rPr lang="en-US" smtClean="0"/>
              <a:t>11/22/2019</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2563EC55-C224-0845-B4DA-47EE23D2685A}" type="slidenum">
              <a:rPr lang="en-US" smtClean="0"/>
              <a:t>‹#›</a:t>
            </a:fld>
            <a:endParaRPr lang="en-US"/>
          </a:p>
        </p:txBody>
      </p:sp>
    </p:spTree>
    <p:extLst>
      <p:ext uri="{BB962C8B-B14F-4D97-AF65-F5344CB8AC3E}">
        <p14:creationId xmlns:p14="http://schemas.microsoft.com/office/powerpoint/2010/main" val="4076677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a:xfrm>
            <a:off x="609600" y="1481330"/>
            <a:ext cx="10972800" cy="4386071"/>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FE3922-7111-7447-8800-5BFA3FB78922}"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EC55-C224-0845-B4DA-47EE23D2685A}" type="slidenum">
              <a:rPr lang="en-US" smtClean="0"/>
              <a:t>‹#›</a:t>
            </a:fld>
            <a:endParaRPr lang="en-US"/>
          </a:p>
        </p:txBody>
      </p:sp>
    </p:spTree>
    <p:extLst>
      <p:ext uri="{BB962C8B-B14F-4D97-AF65-F5344CB8AC3E}">
        <p14:creationId xmlns:p14="http://schemas.microsoft.com/office/powerpoint/2010/main" val="12236015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5351" y="274641"/>
            <a:ext cx="2369960" cy="5592761"/>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41"/>
            <a:ext cx="8432800" cy="5592760"/>
          </a:xfrm>
        </p:spPr>
        <p:txBody>
          <a:bodyPr vert="eaVer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FE3922-7111-7447-8800-5BFA3FB78922}"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EC55-C224-0845-B4DA-47EE23D2685A}" type="slidenum">
              <a:rPr lang="en-US" smtClean="0"/>
              <a:t>‹#›</a:t>
            </a:fld>
            <a:endParaRPr lang="en-US"/>
          </a:p>
        </p:txBody>
      </p:sp>
    </p:spTree>
    <p:extLst>
      <p:ext uri="{BB962C8B-B14F-4D97-AF65-F5344CB8AC3E}">
        <p14:creationId xmlns:p14="http://schemas.microsoft.com/office/powerpoint/2010/main" val="10861257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4FE3922-7111-7447-8800-5BFA3FB78922}"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EC55-C224-0845-B4DA-47EE23D2685A}" type="slidenum">
              <a:rPr lang="en-US" smtClean="0"/>
              <a:t>‹#›</a:t>
            </a:fld>
            <a:endParaRPr lang="en-US"/>
          </a:p>
        </p:txBody>
      </p:sp>
      <p:sp>
        <p:nvSpPr>
          <p:cNvPr id="7" name="Title 6"/>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1133736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168" y="1059712"/>
            <a:ext cx="103632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a:t>Click to edit Master title style</a:t>
            </a:r>
          </a:p>
        </p:txBody>
      </p:sp>
      <p:sp>
        <p:nvSpPr>
          <p:cNvPr id="3" name="Text Placeholder 2"/>
          <p:cNvSpPr>
            <a:spLocks noGrp="1"/>
          </p:cNvSpPr>
          <p:nvPr>
            <p:ph type="body" idx="1"/>
          </p:nvPr>
        </p:nvSpPr>
        <p:spPr>
          <a:xfrm>
            <a:off x="5230284" y="2931712"/>
            <a:ext cx="6096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a:t>Edit Master text styles</a:t>
            </a:r>
          </a:p>
        </p:txBody>
      </p:sp>
      <p:sp>
        <p:nvSpPr>
          <p:cNvPr id="4" name="Date Placeholder 3"/>
          <p:cNvSpPr>
            <a:spLocks noGrp="1"/>
          </p:cNvSpPr>
          <p:nvPr>
            <p:ph type="dt" sz="half" idx="10"/>
          </p:nvPr>
        </p:nvSpPr>
        <p:spPr/>
        <p:txBody>
          <a:bodyPr/>
          <a:lstStyle/>
          <a:p>
            <a:fld id="{94FE3922-7111-7447-8800-5BFA3FB78922}" type="datetimeFigureOut">
              <a:rPr lang="en-US" smtClean="0"/>
              <a:t>11/22/2019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563EC55-C224-0845-B4DA-47EE23D2685A}" type="slidenum">
              <a:rPr lang="en-US" smtClean="0"/>
              <a:t>‹#›</a:t>
            </a:fld>
            <a:endParaRPr lang="en-US"/>
          </a:p>
        </p:txBody>
      </p:sp>
      <p:sp>
        <p:nvSpPr>
          <p:cNvPr id="7" name="Chevron 6"/>
          <p:cNvSpPr/>
          <p:nvPr/>
        </p:nvSpPr>
        <p:spPr>
          <a:xfrm>
            <a:off x="4848907"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8" name="Chevron 7"/>
          <p:cNvSpPr/>
          <p:nvPr/>
        </p:nvSpPr>
        <p:spPr>
          <a:xfrm>
            <a:off x="4600352" y="3005472"/>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3187720396"/>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6197600" y="1481329"/>
            <a:ext cx="53848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94FE3922-7111-7447-8800-5BFA3FB78922}"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3EC55-C224-0845-B4DA-47EE23D2685A}" type="slidenum">
              <a:rPr lang="en-US" smtClean="0"/>
              <a:t>‹#›</a:t>
            </a:fld>
            <a:endParaRPr lang="en-US"/>
          </a:p>
        </p:txBody>
      </p:sp>
      <p:sp>
        <p:nvSpPr>
          <p:cNvPr id="8" name="Title 7"/>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32734720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extLst/>
          </a:lstStyle>
          <a:p>
            <a:r>
              <a:rPr kumimoji="0" lang="en-US"/>
              <a:t>Click to edit Master title style</a:t>
            </a:r>
          </a:p>
        </p:txBody>
      </p:sp>
      <p:sp>
        <p:nvSpPr>
          <p:cNvPr id="3" name="Text Placeholder 2"/>
          <p:cNvSpPr>
            <a:spLocks noGrp="1"/>
          </p:cNvSpPr>
          <p:nvPr>
            <p:ph type="body" idx="1"/>
          </p:nvPr>
        </p:nvSpPr>
        <p:spPr>
          <a:xfrm>
            <a:off x="609600" y="5410200"/>
            <a:ext cx="5386917"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Edit Master text styles</a:t>
            </a:r>
          </a:p>
        </p:txBody>
      </p:sp>
      <p:sp>
        <p:nvSpPr>
          <p:cNvPr id="4" name="Text Placeholder 3"/>
          <p:cNvSpPr>
            <a:spLocks noGrp="1"/>
          </p:cNvSpPr>
          <p:nvPr>
            <p:ph type="body" sz="half" idx="3"/>
          </p:nvPr>
        </p:nvSpPr>
        <p:spPr>
          <a:xfrm>
            <a:off x="6193369" y="5410200"/>
            <a:ext cx="5389033"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a:t>Edit Master text styles</a:t>
            </a:r>
          </a:p>
        </p:txBody>
      </p:sp>
      <p:sp>
        <p:nvSpPr>
          <p:cNvPr id="5" name="Content Placeholder 4"/>
          <p:cNvSpPr>
            <a:spLocks noGrp="1"/>
          </p:cNvSpPr>
          <p:nvPr>
            <p:ph sz="quarter" idx="2"/>
          </p:nvPr>
        </p:nvSpPr>
        <p:spPr>
          <a:xfrm>
            <a:off x="609600" y="1444295"/>
            <a:ext cx="5386917"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444295"/>
            <a:ext cx="5389033"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4FE3922-7111-7447-8800-5BFA3FB78922}" type="datetimeFigureOut">
              <a:rPr lang="en-US" smtClean="0"/>
              <a:t>11/22/2019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563EC55-C224-0845-B4DA-47EE23D2685A}" type="slidenum">
              <a:rPr lang="en-US" smtClean="0"/>
              <a:t>‹#›</a:t>
            </a:fld>
            <a:endParaRPr lang="en-US"/>
          </a:p>
        </p:txBody>
      </p:sp>
    </p:spTree>
    <p:extLst>
      <p:ext uri="{BB962C8B-B14F-4D97-AF65-F5344CB8AC3E}">
        <p14:creationId xmlns:p14="http://schemas.microsoft.com/office/powerpoint/2010/main" val="3286645708"/>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4FE3922-7111-7447-8800-5BFA3FB78922}" type="datetimeFigureOut">
              <a:rPr lang="en-US" smtClean="0"/>
              <a:t>11/22/2019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563EC55-C224-0845-B4DA-47EE23D2685A}" type="slidenum">
              <a:rPr lang="en-US" smtClean="0"/>
              <a:t>‹#›</a:t>
            </a:fld>
            <a:endParaRPr lang="en-US"/>
          </a:p>
        </p:txBody>
      </p:sp>
      <p:sp>
        <p:nvSpPr>
          <p:cNvPr id="6" name="Title 5"/>
          <p:cNvSpPr>
            <a:spLocks noGrp="1"/>
          </p:cNvSpPr>
          <p:nvPr>
            <p:ph type="title"/>
          </p:nvPr>
        </p:nvSpPr>
        <p:spPr/>
        <p:txBody>
          <a:bodyPr rtlCol="0"/>
          <a:lstStyle/>
          <a:p>
            <a:r>
              <a:rPr kumimoji="0" lang="en-US"/>
              <a:t>Click to edit Master title style</a:t>
            </a:r>
          </a:p>
        </p:txBody>
      </p:sp>
    </p:spTree>
    <p:extLst>
      <p:ext uri="{BB962C8B-B14F-4D97-AF65-F5344CB8AC3E}">
        <p14:creationId xmlns:p14="http://schemas.microsoft.com/office/powerpoint/2010/main" val="2299593422"/>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E3922-7111-7447-8800-5BFA3FB78922}" type="datetimeFigureOut">
              <a:rPr lang="en-US" smtClean="0"/>
              <a:t>11/22/2019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563EC55-C224-0845-B4DA-47EE23D2685A}" type="slidenum">
              <a:rPr lang="en-US" smtClean="0"/>
              <a:t>‹#›</a:t>
            </a:fld>
            <a:endParaRPr lang="en-US"/>
          </a:p>
        </p:txBody>
      </p:sp>
    </p:spTree>
    <p:extLst>
      <p:ext uri="{BB962C8B-B14F-4D97-AF65-F5344CB8AC3E}">
        <p14:creationId xmlns:p14="http://schemas.microsoft.com/office/powerpoint/2010/main" val="1916143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4876800"/>
            <a:ext cx="9975701"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a:t>Click to edit Master title style</a:t>
            </a:r>
          </a:p>
        </p:txBody>
      </p:sp>
      <p:sp>
        <p:nvSpPr>
          <p:cNvPr id="3" name="Text Placeholder 2"/>
          <p:cNvSpPr>
            <a:spLocks noGrp="1"/>
          </p:cNvSpPr>
          <p:nvPr>
            <p:ph type="body" idx="2"/>
          </p:nvPr>
        </p:nvSpPr>
        <p:spPr>
          <a:xfrm>
            <a:off x="5892800" y="5355102"/>
            <a:ext cx="5299456"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a:t>Edit Master text styles</a:t>
            </a:r>
          </a:p>
        </p:txBody>
      </p:sp>
      <p:sp>
        <p:nvSpPr>
          <p:cNvPr id="4" name="Content Placeholder 3"/>
          <p:cNvSpPr>
            <a:spLocks noGrp="1"/>
          </p:cNvSpPr>
          <p:nvPr>
            <p:ph sz="half" idx="1"/>
          </p:nvPr>
        </p:nvSpPr>
        <p:spPr>
          <a:xfrm>
            <a:off x="1219200" y="274320"/>
            <a:ext cx="9973056"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a:t>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8969376" y="6407944"/>
            <a:ext cx="2560320" cy="365760"/>
          </a:xfrm>
        </p:spPr>
        <p:txBody>
          <a:bodyPr/>
          <a:lstStyle/>
          <a:p>
            <a:fld id="{94FE3922-7111-7447-8800-5BFA3FB78922}" type="datetimeFigureOut">
              <a:rPr lang="en-US" smtClean="0"/>
              <a:t>11/22/2019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563EC55-C224-0845-B4DA-47EE23D2685A}" type="slidenum">
              <a:rPr lang="en-US" smtClean="0"/>
              <a:t>‹#›</a:t>
            </a:fld>
            <a:endParaRPr lang="en-US"/>
          </a:p>
        </p:txBody>
      </p:sp>
    </p:spTree>
    <p:extLst>
      <p:ext uri="{BB962C8B-B14F-4D97-AF65-F5344CB8AC3E}">
        <p14:creationId xmlns:p14="http://schemas.microsoft.com/office/powerpoint/2010/main" val="2224263479"/>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521643" y="5443402"/>
            <a:ext cx="95504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a:t>Edit Master text styles</a:t>
            </a:r>
          </a:p>
        </p:txBody>
      </p:sp>
      <p:sp>
        <p:nvSpPr>
          <p:cNvPr id="3" name="Picture Placeholder 2"/>
          <p:cNvSpPr>
            <a:spLocks noGrp="1"/>
          </p:cNvSpPr>
          <p:nvPr>
            <p:ph type="pic" idx="1"/>
          </p:nvPr>
        </p:nvSpPr>
        <p:spPr>
          <a:xfrm>
            <a:off x="304800" y="189968"/>
            <a:ext cx="115824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94FE3922-7111-7447-8800-5BFA3FB78922}" type="datetimeFigureOut">
              <a:rPr lang="en-US" smtClean="0"/>
              <a:t>11/22/2019</a:t>
            </a:fld>
            <a:endParaRPr lang="en-US"/>
          </a:p>
        </p:txBody>
      </p:sp>
      <p:sp>
        <p:nvSpPr>
          <p:cNvPr id="6" name="Footer Placeholder 5"/>
          <p:cNvSpPr>
            <a:spLocks noGrp="1"/>
          </p:cNvSpPr>
          <p:nvPr>
            <p:ph type="ftr" sz="quarter" idx="11"/>
          </p:nvPr>
        </p:nvSpPr>
        <p:spPr>
          <a:xfrm>
            <a:off x="5840097" y="6407945"/>
            <a:ext cx="313424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2563EC55-C224-0845-B4DA-47EE23D2685A}" type="slidenum">
              <a:rPr lang="en-US" smtClean="0"/>
              <a:t>‹#›</a:t>
            </a:fld>
            <a:endParaRPr lang="en-US"/>
          </a:p>
        </p:txBody>
      </p:sp>
      <p:sp>
        <p:nvSpPr>
          <p:cNvPr id="2" name="Title 1"/>
          <p:cNvSpPr>
            <a:spLocks noGrp="1"/>
          </p:cNvSpPr>
          <p:nvPr>
            <p:ph type="title"/>
          </p:nvPr>
        </p:nvSpPr>
        <p:spPr>
          <a:xfrm>
            <a:off x="304800" y="4865122"/>
            <a:ext cx="10767243"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a:t>Click to edit Master title style</a:t>
            </a:r>
          </a:p>
        </p:txBody>
      </p:sp>
      <p:sp>
        <p:nvSpPr>
          <p:cNvPr id="8" name="Freeform 7"/>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Right Triangle 9"/>
          <p:cNvSpPr>
            <a:spLocks/>
          </p:cNvSpPr>
          <p:nvPr/>
        </p:nvSpPr>
        <p:spPr bwMode="auto">
          <a:xfrm>
            <a:off x="-8056" y="5791253"/>
            <a:ext cx="4536419"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1" name="Straight Connector 10"/>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11552149"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
        <p:nvSpPr>
          <p:cNvPr id="13" name="Chevron 12"/>
          <p:cNvSpPr/>
          <p:nvPr/>
        </p:nvSpPr>
        <p:spPr>
          <a:xfrm>
            <a:off x="11303595" y="4988440"/>
            <a:ext cx="24384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sz="1800"/>
          </a:p>
        </p:txBody>
      </p:sp>
    </p:spTree>
    <p:extLst>
      <p:ext uri="{BB962C8B-B14F-4D97-AF65-F5344CB8AC3E}">
        <p14:creationId xmlns:p14="http://schemas.microsoft.com/office/powerpoint/2010/main" val="1216994514"/>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665697" y="5944936"/>
            <a:ext cx="6587499"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2" name="Freeform 11"/>
          <p:cNvSpPr>
            <a:spLocks/>
          </p:cNvSpPr>
          <p:nvPr/>
        </p:nvSpPr>
        <p:spPr bwMode="auto">
          <a:xfrm>
            <a:off x="647623" y="5939011"/>
            <a:ext cx="492060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sz="1800"/>
          </a:p>
        </p:txBody>
      </p:sp>
      <p:sp>
        <p:nvSpPr>
          <p:cNvPr id="14" name="Right Triangle 13"/>
          <p:cNvSpPr>
            <a:spLocks/>
          </p:cNvSpPr>
          <p:nvPr/>
        </p:nvSpPr>
        <p:spPr bwMode="auto">
          <a:xfrm>
            <a:off x="-8056" y="5791253"/>
            <a:ext cx="4536419"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sz="1800"/>
          </a:p>
        </p:txBody>
      </p:sp>
      <p:cxnSp>
        <p:nvCxnSpPr>
          <p:cNvPr id="15" name="Straight Connector 14"/>
          <p:cNvCxnSpPr/>
          <p:nvPr/>
        </p:nvCxnSpPr>
        <p:spPr>
          <a:xfrm>
            <a:off x="-12316" y="5787739"/>
            <a:ext cx="454067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609600" y="274638"/>
            <a:ext cx="109728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a:t>Click to edit Master title style</a:t>
            </a:r>
          </a:p>
        </p:txBody>
      </p:sp>
      <p:sp>
        <p:nvSpPr>
          <p:cNvPr id="30" name="Text Placeholder 29"/>
          <p:cNvSpPr>
            <a:spLocks noGrp="1"/>
          </p:cNvSpPr>
          <p:nvPr>
            <p:ph type="body" idx="1"/>
          </p:nvPr>
        </p:nvSpPr>
        <p:spPr>
          <a:xfrm>
            <a:off x="609600" y="1481329"/>
            <a:ext cx="10972800" cy="4525963"/>
          </a:xfrm>
          <a:prstGeom prst="rect">
            <a:avLst/>
          </a:prstGeom>
        </p:spPr>
        <p:txBody>
          <a:bodyPr vert="horz">
            <a:normAutofit/>
          </a:bodyPr>
          <a:lstStyle/>
          <a:p>
            <a:pPr lvl="0" eaLnBrk="1" latinLnBrk="0" hangingPunct="1"/>
            <a:r>
              <a:rPr kumimoji="0" lang="en-US"/>
              <a:t>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8969376" y="6407944"/>
            <a:ext cx="2560320" cy="365760"/>
          </a:xfrm>
          <a:prstGeom prst="rect">
            <a:avLst/>
          </a:prstGeom>
        </p:spPr>
        <p:txBody>
          <a:bodyPr vert="horz" anchor="b"/>
          <a:lstStyle>
            <a:lvl1pPr algn="l" eaLnBrk="1" latinLnBrk="0" hangingPunct="1">
              <a:defRPr kumimoji="0" sz="1000">
                <a:solidFill>
                  <a:schemeClr val="tx1"/>
                </a:solidFill>
              </a:defRPr>
            </a:lvl1pPr>
            <a:extLst/>
          </a:lstStyle>
          <a:p>
            <a:fld id="{94FE3922-7111-7447-8800-5BFA3FB78922}" type="datetimeFigureOut">
              <a:rPr lang="en-US" smtClean="0"/>
              <a:t>11/22/2019</a:t>
            </a:fld>
            <a:endParaRPr lang="en-US"/>
          </a:p>
        </p:txBody>
      </p:sp>
      <p:sp>
        <p:nvSpPr>
          <p:cNvPr id="22" name="Footer Placeholder 21"/>
          <p:cNvSpPr>
            <a:spLocks noGrp="1"/>
          </p:cNvSpPr>
          <p:nvPr>
            <p:ph type="ftr" sz="quarter" idx="3"/>
          </p:nvPr>
        </p:nvSpPr>
        <p:spPr>
          <a:xfrm>
            <a:off x="5840097" y="6407945"/>
            <a:ext cx="313424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11529696" y="6407945"/>
            <a:ext cx="487680" cy="365125"/>
          </a:xfrm>
          <a:prstGeom prst="rect">
            <a:avLst/>
          </a:prstGeom>
        </p:spPr>
        <p:txBody>
          <a:bodyPr vert="horz" anchor="b"/>
          <a:lstStyle>
            <a:lvl1pPr algn="r" eaLnBrk="1" latinLnBrk="0" hangingPunct="1">
              <a:defRPr kumimoji="0" sz="1000" b="0">
                <a:solidFill>
                  <a:schemeClr val="tx1"/>
                </a:solidFill>
              </a:defRPr>
            </a:lvl1pPr>
            <a:extLst/>
          </a:lstStyle>
          <a:p>
            <a:fld id="{2563EC55-C224-0845-B4DA-47EE23D2685A}" type="slidenum">
              <a:rPr lang="en-US" smtClean="0"/>
              <a:t>‹#›</a:t>
            </a:fld>
            <a:endParaRPr lang="en-US"/>
          </a:p>
        </p:txBody>
      </p:sp>
    </p:spTree>
    <p:extLst>
      <p:ext uri="{BB962C8B-B14F-4D97-AF65-F5344CB8AC3E}">
        <p14:creationId xmlns:p14="http://schemas.microsoft.com/office/powerpoint/2010/main" val="28104506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tmp"/><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58A61A-C572-E144-B66A-9147A7179667}"/>
              </a:ext>
            </a:extLst>
          </p:cNvPr>
          <p:cNvPicPr>
            <a:picLocks noChangeAspect="1"/>
          </p:cNvPicPr>
          <p:nvPr/>
        </p:nvPicPr>
        <p:blipFill>
          <a:blip r:embed="rId2"/>
          <a:stretch>
            <a:fillRect/>
          </a:stretch>
        </p:blipFill>
        <p:spPr>
          <a:xfrm>
            <a:off x="0" y="223595"/>
            <a:ext cx="10212149" cy="5566612"/>
          </a:xfrm>
          <a:prstGeom prst="rect">
            <a:avLst/>
          </a:prstGeom>
        </p:spPr>
      </p:pic>
      <p:sp>
        <p:nvSpPr>
          <p:cNvPr id="6" name="TextBox 5">
            <a:extLst>
              <a:ext uri="{FF2B5EF4-FFF2-40B4-BE49-F238E27FC236}">
                <a16:creationId xmlns:a16="http://schemas.microsoft.com/office/drawing/2014/main" id="{C80094DE-CE12-E94F-BD7C-78669E19CA95}"/>
              </a:ext>
            </a:extLst>
          </p:cNvPr>
          <p:cNvSpPr txBox="1"/>
          <p:nvPr/>
        </p:nvSpPr>
        <p:spPr>
          <a:xfrm>
            <a:off x="9645706" y="5729162"/>
            <a:ext cx="2354783" cy="215444"/>
          </a:xfrm>
          <a:prstGeom prst="rect">
            <a:avLst/>
          </a:prstGeom>
          <a:noFill/>
        </p:spPr>
        <p:txBody>
          <a:bodyPr wrap="square" rtlCol="0">
            <a:spAutoFit/>
          </a:bodyPr>
          <a:lstStyle/>
          <a:p>
            <a:r>
              <a:rPr lang="en-US" sz="800" dirty="0"/>
              <a:t>National Marijuana Initiative July 2019</a:t>
            </a:r>
          </a:p>
        </p:txBody>
      </p:sp>
      <p:pic>
        <p:nvPicPr>
          <p:cNvPr id="7" name="Content Placeholder 4">
            <a:extLst>
              <a:ext uri="{FF2B5EF4-FFF2-40B4-BE49-F238E27FC236}">
                <a16:creationId xmlns:a16="http://schemas.microsoft.com/office/drawing/2014/main" id="{FB629FDD-9E20-054D-9300-075E870F65AF}"/>
              </a:ext>
            </a:extLst>
          </p:cNvPr>
          <p:cNvPicPr>
            <a:picLocks noChangeAspect="1"/>
          </p:cNvPicPr>
          <p:nvPr/>
        </p:nvPicPr>
        <p:blipFill>
          <a:blip r:embed="rId3"/>
          <a:stretch>
            <a:fillRect/>
          </a:stretch>
        </p:blipFill>
        <p:spPr>
          <a:xfrm>
            <a:off x="10212149" y="223595"/>
            <a:ext cx="1447800" cy="1502248"/>
          </a:xfrm>
          <a:prstGeom prst="rect">
            <a:avLst/>
          </a:prstGeom>
        </p:spPr>
      </p:pic>
    </p:spTree>
    <p:extLst>
      <p:ext uri="{BB962C8B-B14F-4D97-AF65-F5344CB8AC3E}">
        <p14:creationId xmlns:p14="http://schemas.microsoft.com/office/powerpoint/2010/main" val="6786634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34A0FB-1968-8744-90DC-8CEDD66DB69D}"/>
              </a:ext>
            </a:extLst>
          </p:cNvPr>
          <p:cNvSpPr>
            <a:spLocks noGrp="1"/>
          </p:cNvSpPr>
          <p:nvPr>
            <p:ph idx="1"/>
          </p:nvPr>
        </p:nvSpPr>
        <p:spPr>
          <a:xfrm>
            <a:off x="1981200" y="1481329"/>
            <a:ext cx="8534400" cy="4525963"/>
          </a:xfrm>
        </p:spPr>
        <p:txBody>
          <a:bodyPr>
            <a:normAutofit fontScale="92500"/>
          </a:bodyPr>
          <a:lstStyle/>
          <a:p>
            <a:r>
              <a:rPr lang="en-US" dirty="0"/>
              <a:t>The New Strategy – HEMP </a:t>
            </a:r>
          </a:p>
          <a:p>
            <a:pPr lvl="1"/>
            <a:r>
              <a:rPr lang="en-US" dirty="0"/>
              <a:t>Round 2 -The 2018 Farm Bill and Hemp</a:t>
            </a:r>
          </a:p>
          <a:p>
            <a:endParaRPr lang="en-US" dirty="0"/>
          </a:p>
          <a:p>
            <a:r>
              <a:rPr lang="en-US" dirty="0"/>
              <a:t>The Farm Bill allows for: </a:t>
            </a:r>
          </a:p>
          <a:p>
            <a:pPr lvl="1"/>
            <a:r>
              <a:rPr lang="en-US" dirty="0"/>
              <a:t>Hemp to be viewed separate from marijuana</a:t>
            </a:r>
          </a:p>
          <a:p>
            <a:pPr lvl="1"/>
            <a:r>
              <a:rPr lang="en-US" dirty="0"/>
              <a:t>The broad cultivation of “commercial” Hemp</a:t>
            </a:r>
          </a:p>
          <a:p>
            <a:pPr lvl="1"/>
            <a:r>
              <a:rPr lang="en-US" dirty="0"/>
              <a:t>Transportation across interstate lines  </a:t>
            </a:r>
          </a:p>
          <a:p>
            <a:pPr lvl="1"/>
            <a:r>
              <a:rPr lang="en-US" dirty="0"/>
              <a:t>The  sale/possession/transportation of “hemp-derived” products</a:t>
            </a:r>
          </a:p>
          <a:p>
            <a:pPr lvl="1"/>
            <a:r>
              <a:rPr lang="en-US" dirty="0"/>
              <a:t>Shared state and federal regulatory involvement</a:t>
            </a:r>
          </a:p>
          <a:p>
            <a:pPr lvl="1"/>
            <a:r>
              <a:rPr lang="en-US" dirty="0"/>
              <a:t>Removal of “hemp derived products” from Sch. I status</a:t>
            </a:r>
          </a:p>
          <a:p>
            <a:pPr lvl="1"/>
            <a:r>
              <a:rPr lang="en-US" dirty="0"/>
              <a:t>Now under USDA guidance </a:t>
            </a:r>
          </a:p>
          <a:p>
            <a:endParaRPr lang="en-US" dirty="0"/>
          </a:p>
        </p:txBody>
      </p:sp>
      <p:sp>
        <p:nvSpPr>
          <p:cNvPr id="3" name="Title 2">
            <a:extLst>
              <a:ext uri="{FF2B5EF4-FFF2-40B4-BE49-F238E27FC236}">
                <a16:creationId xmlns:a16="http://schemas.microsoft.com/office/drawing/2014/main" id="{0049D999-30CC-CA49-9CBF-8F716EB9A2DB}"/>
              </a:ext>
            </a:extLst>
          </p:cNvPr>
          <p:cNvSpPr>
            <a:spLocks noGrp="1"/>
          </p:cNvSpPr>
          <p:nvPr>
            <p:ph type="title"/>
          </p:nvPr>
        </p:nvSpPr>
        <p:spPr/>
        <p:txBody>
          <a:bodyPr/>
          <a:lstStyle/>
          <a:p>
            <a:r>
              <a:rPr lang="en-US" dirty="0"/>
              <a:t>Historical Overview</a:t>
            </a:r>
          </a:p>
        </p:txBody>
      </p:sp>
      <p:sp>
        <p:nvSpPr>
          <p:cNvPr id="4" name="TextBox 3">
            <a:extLst>
              <a:ext uri="{FF2B5EF4-FFF2-40B4-BE49-F238E27FC236}">
                <a16:creationId xmlns:a16="http://schemas.microsoft.com/office/drawing/2014/main" id="{9750A637-8CDE-0343-8DDF-7C9FF6164A0C}"/>
              </a:ext>
            </a:extLst>
          </p:cNvPr>
          <p:cNvSpPr txBox="1"/>
          <p:nvPr/>
        </p:nvSpPr>
        <p:spPr>
          <a:xfrm>
            <a:off x="1536701" y="6442502"/>
            <a:ext cx="2872739" cy="415498"/>
          </a:xfrm>
          <a:prstGeom prst="rect">
            <a:avLst/>
          </a:prstGeom>
          <a:noFill/>
        </p:spPr>
        <p:txBody>
          <a:bodyPr wrap="square" rtlCol="0">
            <a:spAutoFit/>
          </a:bodyPr>
          <a:lstStyle/>
          <a:p>
            <a:r>
              <a:rPr lang="en-US" sz="1050" b="1" dirty="0">
                <a:solidFill>
                  <a:schemeClr val="bg1"/>
                </a:solidFill>
              </a:rPr>
              <a:t>SOURCE</a:t>
            </a:r>
            <a:r>
              <a:rPr lang="en-US" sz="1050" dirty="0">
                <a:solidFill>
                  <a:schemeClr val="bg1"/>
                </a:solidFill>
              </a:rPr>
              <a:t>: </a:t>
            </a:r>
            <a:r>
              <a:rPr lang="en-US" sz="1050" dirty="0" err="1">
                <a:solidFill>
                  <a:schemeClr val="bg1"/>
                </a:solidFill>
              </a:rPr>
              <a:t>Brookings.edu</a:t>
            </a:r>
            <a:r>
              <a:rPr lang="en-US" sz="1050" dirty="0">
                <a:solidFill>
                  <a:schemeClr val="bg1"/>
                </a:solidFill>
              </a:rPr>
              <a:t>, The Farm Bill, Hudak, J. December 14,2018 c</a:t>
            </a:r>
          </a:p>
        </p:txBody>
      </p:sp>
    </p:spTree>
    <p:extLst>
      <p:ext uri="{BB962C8B-B14F-4D97-AF65-F5344CB8AC3E}">
        <p14:creationId xmlns:p14="http://schemas.microsoft.com/office/powerpoint/2010/main" val="488869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anim calcmode="lin" valueType="num">
                                      <p:cBhvr additive="base">
                                        <p:cTn id="15"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anim calcmode="lin" valueType="num">
                                      <p:cBhvr additive="base">
                                        <p:cTn id="19"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 calcmode="lin" valueType="num">
                                      <p:cBhvr additive="base">
                                        <p:cTn id="23"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8" end="8"/>
                                            </p:txEl>
                                          </p:spTgt>
                                        </p:tgtEl>
                                        <p:attrNameLst>
                                          <p:attrName>style.visibility</p:attrName>
                                        </p:attrNameLst>
                                      </p:cBhvr>
                                      <p:to>
                                        <p:strVal val="visible"/>
                                      </p:to>
                                    </p:set>
                                    <p:anim calcmode="lin" valueType="num">
                                      <p:cBhvr additive="base">
                                        <p:cTn id="27"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9" end="9"/>
                                            </p:txEl>
                                          </p:spTgt>
                                        </p:tgtEl>
                                        <p:attrNameLst>
                                          <p:attrName>style.visibility</p:attrName>
                                        </p:attrNameLst>
                                      </p:cBhvr>
                                      <p:to>
                                        <p:strVal val="visible"/>
                                      </p:to>
                                    </p:set>
                                    <p:anim calcmode="lin" valueType="num">
                                      <p:cBhvr additive="base">
                                        <p:cTn id="3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 calcmode="lin" valueType="num">
                                      <p:cBhvr additive="base">
                                        <p:cTn id="35"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82362880-D657-EF47-905F-DA6D4F8397E0}"/>
              </a:ext>
            </a:extLst>
          </p:cNvPr>
          <p:cNvPicPr>
            <a:picLocks noGrp="1" noChangeAspect="1"/>
          </p:cNvPicPr>
          <p:nvPr>
            <p:ph idx="1"/>
          </p:nvPr>
        </p:nvPicPr>
        <p:blipFill>
          <a:blip r:embed="rId2"/>
          <a:stretch>
            <a:fillRect/>
          </a:stretch>
        </p:blipFill>
        <p:spPr>
          <a:xfrm>
            <a:off x="1076014" y="1417637"/>
            <a:ext cx="4281597" cy="4674069"/>
          </a:xfrm>
        </p:spPr>
      </p:pic>
      <p:sp>
        <p:nvSpPr>
          <p:cNvPr id="3" name="Title 2">
            <a:extLst>
              <a:ext uri="{FF2B5EF4-FFF2-40B4-BE49-F238E27FC236}">
                <a16:creationId xmlns:a16="http://schemas.microsoft.com/office/drawing/2014/main" id="{496AD0A5-AE2E-2744-8F4A-7F98D9D79C2E}"/>
              </a:ext>
            </a:extLst>
          </p:cNvPr>
          <p:cNvSpPr>
            <a:spLocks noGrp="1"/>
          </p:cNvSpPr>
          <p:nvPr>
            <p:ph type="title"/>
          </p:nvPr>
        </p:nvSpPr>
        <p:spPr/>
        <p:txBody>
          <a:bodyPr/>
          <a:lstStyle/>
          <a:p>
            <a:r>
              <a:rPr lang="en-US" dirty="0"/>
              <a:t>And here we are!</a:t>
            </a:r>
          </a:p>
        </p:txBody>
      </p:sp>
      <p:pic>
        <p:nvPicPr>
          <p:cNvPr id="12" name="Picture 11">
            <a:extLst>
              <a:ext uri="{FF2B5EF4-FFF2-40B4-BE49-F238E27FC236}">
                <a16:creationId xmlns:a16="http://schemas.microsoft.com/office/drawing/2014/main" id="{D466A813-681F-7542-85A4-287BE369E81C}"/>
              </a:ext>
            </a:extLst>
          </p:cNvPr>
          <p:cNvPicPr>
            <a:picLocks noChangeAspect="1"/>
          </p:cNvPicPr>
          <p:nvPr/>
        </p:nvPicPr>
        <p:blipFill>
          <a:blip r:embed="rId3"/>
          <a:stretch>
            <a:fillRect/>
          </a:stretch>
        </p:blipFill>
        <p:spPr>
          <a:xfrm>
            <a:off x="6992423" y="0"/>
            <a:ext cx="5143500" cy="6999668"/>
          </a:xfrm>
          <a:prstGeom prst="rect">
            <a:avLst/>
          </a:prstGeom>
        </p:spPr>
      </p:pic>
    </p:spTree>
    <p:extLst>
      <p:ext uri="{BB962C8B-B14F-4D97-AF65-F5344CB8AC3E}">
        <p14:creationId xmlns:p14="http://schemas.microsoft.com/office/powerpoint/2010/main" val="792776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F3B66A-B625-C84A-B819-23C9050533EB}"/>
              </a:ext>
            </a:extLst>
          </p:cNvPr>
          <p:cNvPicPr>
            <a:picLocks noChangeAspect="1"/>
          </p:cNvPicPr>
          <p:nvPr/>
        </p:nvPicPr>
        <p:blipFill>
          <a:blip r:embed="rId2"/>
          <a:stretch>
            <a:fillRect/>
          </a:stretch>
        </p:blipFill>
        <p:spPr>
          <a:xfrm>
            <a:off x="6465194" y="0"/>
            <a:ext cx="5726806" cy="6858000"/>
          </a:xfrm>
          <a:prstGeom prst="rect">
            <a:avLst/>
          </a:prstGeom>
        </p:spPr>
      </p:pic>
      <p:pic>
        <p:nvPicPr>
          <p:cNvPr id="7" name="Picture 6">
            <a:extLst>
              <a:ext uri="{FF2B5EF4-FFF2-40B4-BE49-F238E27FC236}">
                <a16:creationId xmlns:a16="http://schemas.microsoft.com/office/drawing/2014/main" id="{E9E06424-0E89-6742-A0E7-A63ABF207AEB}"/>
              </a:ext>
            </a:extLst>
          </p:cNvPr>
          <p:cNvPicPr>
            <a:picLocks noChangeAspect="1"/>
          </p:cNvPicPr>
          <p:nvPr/>
        </p:nvPicPr>
        <p:blipFill>
          <a:blip r:embed="rId2"/>
          <a:stretch>
            <a:fillRect/>
          </a:stretch>
        </p:blipFill>
        <p:spPr>
          <a:xfrm>
            <a:off x="-1" y="0"/>
            <a:ext cx="5885645" cy="6858000"/>
          </a:xfrm>
          <a:prstGeom prst="rect">
            <a:avLst/>
          </a:prstGeom>
        </p:spPr>
      </p:pic>
    </p:spTree>
    <p:extLst>
      <p:ext uri="{BB962C8B-B14F-4D97-AF65-F5344CB8AC3E}">
        <p14:creationId xmlns:p14="http://schemas.microsoft.com/office/powerpoint/2010/main" val="11645694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10B3AEB-20BF-A546-B023-6B7FA70D3723}"/>
              </a:ext>
            </a:extLst>
          </p:cNvPr>
          <p:cNvPicPr>
            <a:picLocks noChangeAspect="1"/>
          </p:cNvPicPr>
          <p:nvPr/>
        </p:nvPicPr>
        <p:blipFill>
          <a:blip r:embed="rId2"/>
          <a:stretch>
            <a:fillRect/>
          </a:stretch>
        </p:blipFill>
        <p:spPr>
          <a:xfrm>
            <a:off x="0" y="77372"/>
            <a:ext cx="12344400" cy="6858000"/>
          </a:xfrm>
          <a:prstGeom prst="rect">
            <a:avLst/>
          </a:prstGeom>
        </p:spPr>
      </p:pic>
    </p:spTree>
    <p:extLst>
      <p:ext uri="{BB962C8B-B14F-4D97-AF65-F5344CB8AC3E}">
        <p14:creationId xmlns:p14="http://schemas.microsoft.com/office/powerpoint/2010/main" val="3867641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74CBD-8210-1F41-B3EB-D8C58C6C31CB}"/>
              </a:ext>
            </a:extLst>
          </p:cNvPr>
          <p:cNvSpPr>
            <a:spLocks noGrp="1"/>
          </p:cNvSpPr>
          <p:nvPr>
            <p:ph type="title"/>
          </p:nvPr>
        </p:nvSpPr>
        <p:spPr/>
        <p:txBody>
          <a:bodyPr/>
          <a:lstStyle/>
          <a:p>
            <a:r>
              <a:rPr lang="en-US" dirty="0"/>
              <a:t>Best Quote I’ve heard so far!</a:t>
            </a:r>
          </a:p>
        </p:txBody>
      </p:sp>
      <p:sp>
        <p:nvSpPr>
          <p:cNvPr id="3" name="Content Placeholder 2">
            <a:extLst>
              <a:ext uri="{FF2B5EF4-FFF2-40B4-BE49-F238E27FC236}">
                <a16:creationId xmlns:a16="http://schemas.microsoft.com/office/drawing/2014/main" id="{DF581E07-2161-5C44-A362-A9758F8F40FA}"/>
              </a:ext>
            </a:extLst>
          </p:cNvPr>
          <p:cNvSpPr>
            <a:spLocks noGrp="1"/>
          </p:cNvSpPr>
          <p:nvPr>
            <p:ph idx="1"/>
          </p:nvPr>
        </p:nvSpPr>
        <p:spPr/>
        <p:txBody>
          <a:bodyPr/>
          <a:lstStyle/>
          <a:p>
            <a:r>
              <a:rPr lang="en-US" dirty="0"/>
              <a:t>Dr. Mahmoud A. Elsohly-University of Mississippi “Potency Monitoring Project”</a:t>
            </a:r>
          </a:p>
          <a:p>
            <a:pPr lvl="1"/>
            <a:r>
              <a:rPr lang="en-US" dirty="0"/>
              <a:t>“When I was in Kentucky looking at their Hemp fields, I could not tell the difference from the marijuana that I grow in my fields.”  “How are you going to tell the difference?”  “This is not an agriculture commodity, it is marijuana.” “Where is the market?  All the research that I have read says that they is only a small niche market.”</a:t>
            </a:r>
          </a:p>
          <a:p>
            <a:pPr marL="393192" lvl="1" indent="0">
              <a:buNone/>
            </a:pPr>
            <a:r>
              <a:rPr lang="en-US" dirty="0"/>
              <a:t>   </a:t>
            </a:r>
          </a:p>
          <a:p>
            <a:pPr marL="2057400" lvl="8" indent="0">
              <a:buNone/>
            </a:pPr>
            <a:r>
              <a:rPr lang="en-US" dirty="0"/>
              <a:t>(March 2019 in a meeting with NMI and his staff)</a:t>
            </a:r>
          </a:p>
        </p:txBody>
      </p:sp>
    </p:spTree>
    <p:extLst>
      <p:ext uri="{BB962C8B-B14F-4D97-AF65-F5344CB8AC3E}">
        <p14:creationId xmlns:p14="http://schemas.microsoft.com/office/powerpoint/2010/main" val="8007376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6DC7C7-BF7E-814B-99A8-650A89308FF8}"/>
              </a:ext>
            </a:extLst>
          </p:cNvPr>
          <p:cNvSpPr>
            <a:spLocks noGrp="1"/>
          </p:cNvSpPr>
          <p:nvPr>
            <p:ph idx="1"/>
          </p:nvPr>
        </p:nvSpPr>
        <p:spPr/>
        <p:txBody>
          <a:bodyPr>
            <a:normAutofit/>
          </a:bodyPr>
          <a:lstStyle/>
          <a:p>
            <a:r>
              <a:rPr lang="en-US" sz="4000" dirty="0"/>
              <a:t>In my state it is all about CBD!</a:t>
            </a:r>
          </a:p>
          <a:p>
            <a:pPr lvl="1"/>
            <a:r>
              <a:rPr lang="en-US" sz="3600" dirty="0"/>
              <a:t>So what is CBD?</a:t>
            </a:r>
          </a:p>
          <a:p>
            <a:r>
              <a:rPr lang="en-US" sz="4000" dirty="0"/>
              <a:t>They grow to produce CBD products.</a:t>
            </a:r>
          </a:p>
          <a:p>
            <a:r>
              <a:rPr lang="en-US" sz="4000" dirty="0"/>
              <a:t>Oil is the principle product but we see claims of CBD in just about any product that you can imagine.</a:t>
            </a:r>
          </a:p>
          <a:p>
            <a:r>
              <a:rPr lang="en-US" sz="4000" dirty="0"/>
              <a:t>It is really about legalization!</a:t>
            </a:r>
          </a:p>
        </p:txBody>
      </p:sp>
      <p:sp>
        <p:nvSpPr>
          <p:cNvPr id="3" name="Title 2">
            <a:extLst>
              <a:ext uri="{FF2B5EF4-FFF2-40B4-BE49-F238E27FC236}">
                <a16:creationId xmlns:a16="http://schemas.microsoft.com/office/drawing/2014/main" id="{455187A2-B1FC-234A-AF30-00A10C485BAB}"/>
              </a:ext>
            </a:extLst>
          </p:cNvPr>
          <p:cNvSpPr>
            <a:spLocks noGrp="1"/>
          </p:cNvSpPr>
          <p:nvPr>
            <p:ph type="title"/>
          </p:nvPr>
        </p:nvSpPr>
        <p:spPr/>
        <p:txBody>
          <a:bodyPr/>
          <a:lstStyle/>
          <a:p>
            <a:r>
              <a:rPr lang="en-US" dirty="0"/>
              <a:t>So what is it all about?</a:t>
            </a:r>
          </a:p>
        </p:txBody>
      </p:sp>
    </p:spTree>
    <p:extLst>
      <p:ext uri="{BB962C8B-B14F-4D97-AF65-F5344CB8AC3E}">
        <p14:creationId xmlns:p14="http://schemas.microsoft.com/office/powerpoint/2010/main" val="516150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s://hmpx-jdpstudio.netdna-ssl.com/wp-content/uploads/hemp-cbd-oil-tincture-1.jpg - Internet Explorer">
            <a:extLst>
              <a:ext uri="{FF2B5EF4-FFF2-40B4-BE49-F238E27FC236}">
                <a16:creationId xmlns:a16="http://schemas.microsoft.com/office/drawing/2014/main" id="{8923BC08-EACF-E840-AB25-5ADBD919DD74}"/>
              </a:ext>
            </a:extLst>
          </p:cNvPr>
          <p:cNvPicPr>
            <a:picLocks noChangeAspect="1"/>
          </p:cNvPicPr>
          <p:nvPr/>
        </p:nvPicPr>
        <p:blipFill rotWithShape="1">
          <a:blip r:embed="rId2">
            <a:extLst>
              <a:ext uri="{28A0092B-C50C-407E-A947-70E740481C1C}">
                <a14:useLocalDpi xmlns:a14="http://schemas.microsoft.com/office/drawing/2010/main" val="0"/>
              </a:ext>
            </a:extLst>
          </a:blip>
          <a:srcRect l="2709" t="12388" r="53750" b="21135"/>
          <a:stretch/>
        </p:blipFill>
        <p:spPr>
          <a:xfrm>
            <a:off x="9359206" y="160982"/>
            <a:ext cx="2617694" cy="2730500"/>
          </a:xfrm>
          <a:prstGeom prst="rect">
            <a:avLst/>
          </a:prstGeom>
        </p:spPr>
      </p:pic>
      <p:pic>
        <p:nvPicPr>
          <p:cNvPr id="5" name="Picture 4">
            <a:extLst>
              <a:ext uri="{FF2B5EF4-FFF2-40B4-BE49-F238E27FC236}">
                <a16:creationId xmlns:a16="http://schemas.microsoft.com/office/drawing/2014/main" id="{B8DA3454-7788-8946-80E6-518336640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5313405" cy="5782962"/>
          </a:xfrm>
          <a:prstGeom prst="rect">
            <a:avLst/>
          </a:prstGeom>
        </p:spPr>
      </p:pic>
      <p:pic>
        <p:nvPicPr>
          <p:cNvPr id="7" name="Picture 6">
            <a:extLst>
              <a:ext uri="{FF2B5EF4-FFF2-40B4-BE49-F238E27FC236}">
                <a16:creationId xmlns:a16="http://schemas.microsoft.com/office/drawing/2014/main" id="{47EC2E5C-9B9B-8F42-8159-40D87FE124A7}"/>
              </a:ext>
            </a:extLst>
          </p:cNvPr>
          <p:cNvPicPr>
            <a:picLocks noChangeAspect="1"/>
          </p:cNvPicPr>
          <p:nvPr/>
        </p:nvPicPr>
        <p:blipFill>
          <a:blip r:embed="rId4"/>
          <a:stretch>
            <a:fillRect/>
          </a:stretch>
        </p:blipFill>
        <p:spPr>
          <a:xfrm>
            <a:off x="7130192" y="3197140"/>
            <a:ext cx="3022600" cy="2984500"/>
          </a:xfrm>
          <a:prstGeom prst="rect">
            <a:avLst/>
          </a:prstGeom>
        </p:spPr>
      </p:pic>
    </p:spTree>
    <p:extLst>
      <p:ext uri="{BB962C8B-B14F-4D97-AF65-F5344CB8AC3E}">
        <p14:creationId xmlns:p14="http://schemas.microsoft.com/office/powerpoint/2010/main" val="17556486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35CA84-B143-FC4D-BC06-E1BB134A4E5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40014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8212B8-810D-4844-981B-85A4B54C9F6C}"/>
              </a:ext>
            </a:extLst>
          </p:cNvPr>
          <p:cNvSpPr>
            <a:spLocks noGrp="1"/>
          </p:cNvSpPr>
          <p:nvPr>
            <p:ph type="title"/>
          </p:nvPr>
        </p:nvSpPr>
        <p:spPr/>
        <p:txBody>
          <a:bodyPr>
            <a:normAutofit fontScale="90000"/>
          </a:bodyPr>
          <a:lstStyle/>
          <a:p>
            <a:r>
              <a:rPr lang="en-US" dirty="0"/>
              <a:t>This is the only FDA/DEA Approved CBD product.</a:t>
            </a:r>
          </a:p>
        </p:txBody>
      </p:sp>
      <p:pic>
        <p:nvPicPr>
          <p:cNvPr id="1025" name="Picture 1" descr="page3image52444192">
            <a:extLst>
              <a:ext uri="{FF2B5EF4-FFF2-40B4-BE49-F238E27FC236}">
                <a16:creationId xmlns:a16="http://schemas.microsoft.com/office/drawing/2014/main" id="{B433878F-58D2-224C-948A-2FC377FD0D0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40821" y="2120113"/>
            <a:ext cx="3647541" cy="3163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022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CCE31D-D57A-4E4D-8F1A-59C6E7A9DA65}"/>
              </a:ext>
            </a:extLst>
          </p:cNvPr>
          <p:cNvSpPr>
            <a:spLocks noGrp="1"/>
          </p:cNvSpPr>
          <p:nvPr>
            <p:ph idx="1"/>
          </p:nvPr>
        </p:nvSpPr>
        <p:spPr/>
        <p:txBody>
          <a:bodyPr>
            <a:normAutofit fontScale="85000" lnSpcReduction="20000"/>
          </a:bodyPr>
          <a:lstStyle/>
          <a:p>
            <a:r>
              <a:rPr lang="en-US" dirty="0"/>
              <a:t>Hemp and marijuana are only distinguished by the THC content. It is Cannabis Sativa L. </a:t>
            </a:r>
          </a:p>
          <a:p>
            <a:endParaRPr lang="en-US" dirty="0"/>
          </a:p>
          <a:p>
            <a:r>
              <a:rPr lang="en-US" dirty="0"/>
              <a:t>THC for Hemp is 0.3% or less by dry weight.  It is all over the board and most contain little CBD.</a:t>
            </a:r>
          </a:p>
          <a:p>
            <a:pPr marL="393192" lvl="1" indent="0">
              <a:buNone/>
            </a:pPr>
            <a:endParaRPr lang="en-US" dirty="0"/>
          </a:p>
          <a:p>
            <a:endParaRPr lang="en-US" dirty="0"/>
          </a:p>
          <a:p>
            <a:r>
              <a:rPr lang="en-US" dirty="0"/>
              <a:t>No way to distinguish unless you are doing quantitative analysis.</a:t>
            </a:r>
          </a:p>
          <a:p>
            <a:endParaRPr lang="en-US" dirty="0"/>
          </a:p>
          <a:p>
            <a:r>
              <a:rPr lang="en-US" dirty="0"/>
              <a:t>Most state statutes limit law enforcement involvement and make enforcement difficult.</a:t>
            </a:r>
          </a:p>
          <a:p>
            <a:pPr marL="109728" indent="0">
              <a:buNone/>
            </a:pPr>
            <a:endParaRPr lang="en-US" dirty="0"/>
          </a:p>
          <a:p>
            <a:r>
              <a:rPr lang="en-US" dirty="0"/>
              <a:t>Hemp is just another method that is use to normalize marijuana in the publics eye.  After all it is an agricultural commodity!</a:t>
            </a:r>
          </a:p>
          <a:p>
            <a:endParaRPr lang="en-US" dirty="0"/>
          </a:p>
          <a:p>
            <a:endParaRPr lang="en-US" dirty="0"/>
          </a:p>
          <a:p>
            <a:pPr marL="393192" lvl="1" indent="0">
              <a:buNone/>
            </a:pPr>
            <a:endParaRPr lang="en-US" dirty="0"/>
          </a:p>
          <a:p>
            <a:endParaRPr lang="en-US" dirty="0"/>
          </a:p>
          <a:p>
            <a:endParaRPr lang="en-US" dirty="0"/>
          </a:p>
          <a:p>
            <a:endParaRPr lang="en-US" dirty="0"/>
          </a:p>
          <a:p>
            <a:endParaRPr lang="en-US" dirty="0"/>
          </a:p>
        </p:txBody>
      </p:sp>
      <p:sp>
        <p:nvSpPr>
          <p:cNvPr id="3" name="Title 2">
            <a:extLst>
              <a:ext uri="{FF2B5EF4-FFF2-40B4-BE49-F238E27FC236}">
                <a16:creationId xmlns:a16="http://schemas.microsoft.com/office/drawing/2014/main" id="{51ED05E5-2722-DD4B-9DE9-970576821952}"/>
              </a:ext>
            </a:extLst>
          </p:cNvPr>
          <p:cNvSpPr>
            <a:spLocks noGrp="1"/>
          </p:cNvSpPr>
          <p:nvPr>
            <p:ph type="title"/>
          </p:nvPr>
        </p:nvSpPr>
        <p:spPr/>
        <p:txBody>
          <a:bodyPr/>
          <a:lstStyle/>
          <a:p>
            <a:r>
              <a:rPr lang="en-US" dirty="0"/>
              <a:t>summary …</a:t>
            </a:r>
          </a:p>
        </p:txBody>
      </p:sp>
      <p:pic>
        <p:nvPicPr>
          <p:cNvPr id="4" name="Content Placeholder 4">
            <a:extLst>
              <a:ext uri="{FF2B5EF4-FFF2-40B4-BE49-F238E27FC236}">
                <a16:creationId xmlns:a16="http://schemas.microsoft.com/office/drawing/2014/main" id="{4ED2409B-C970-4645-9815-45937F3D565C}"/>
              </a:ext>
            </a:extLst>
          </p:cNvPr>
          <p:cNvPicPr>
            <a:picLocks noGrp="1" noChangeAspect="1"/>
          </p:cNvPicPr>
          <p:nvPr/>
        </p:nvPicPr>
        <p:blipFill>
          <a:blip r:embed="rId2"/>
          <a:stretch>
            <a:fillRect/>
          </a:stretch>
        </p:blipFill>
        <p:spPr>
          <a:xfrm>
            <a:off x="10861288" y="-18730"/>
            <a:ext cx="1314914" cy="1364365"/>
          </a:xfrm>
          <a:prstGeom prst="rect">
            <a:avLst/>
          </a:prstGeom>
        </p:spPr>
      </p:pic>
    </p:spTree>
    <p:extLst>
      <p:ext uri="{BB962C8B-B14F-4D97-AF65-F5344CB8AC3E}">
        <p14:creationId xmlns:p14="http://schemas.microsoft.com/office/powerpoint/2010/main" val="16645762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Five year snapshot in Colorado</a:t>
            </a:r>
          </a:p>
        </p:txBody>
      </p:sp>
      <p:sp>
        <p:nvSpPr>
          <p:cNvPr id="3" name="Content Placeholder 2"/>
          <p:cNvSpPr>
            <a:spLocks noGrp="1"/>
          </p:cNvSpPr>
          <p:nvPr>
            <p:ph idx="1"/>
          </p:nvPr>
        </p:nvSpPr>
        <p:spPr/>
        <p:txBody>
          <a:bodyPr/>
          <a:lstStyle/>
          <a:p>
            <a:r>
              <a:rPr lang="en-US" dirty="0"/>
              <a:t>Homelessness growth rate that ranks among the highest in the country during the past five years.</a:t>
            </a:r>
          </a:p>
          <a:p>
            <a:r>
              <a:rPr lang="en-US" dirty="0"/>
              <a:t>Doubling the number of drivers involved in fatal crashes who tested positive for marijuana based on research by the pro-legalization Denver Post.</a:t>
            </a:r>
          </a:p>
          <a:p>
            <a:r>
              <a:rPr lang="en-US" dirty="0"/>
              <a:t>Five years of commercial marijuana have been five consecutive years of more marijuana in schools than teachers and administrators feared, according to the Denver Post.</a:t>
            </a:r>
          </a:p>
          <a:p>
            <a:r>
              <a:rPr lang="en-US" dirty="0"/>
              <a:t>Unfortunately the worst effects of widespread pot use  will culminate over decades.</a:t>
            </a:r>
          </a:p>
        </p:txBody>
      </p:sp>
    </p:spTree>
    <p:extLst>
      <p:ext uri="{BB962C8B-B14F-4D97-AF65-F5344CB8AC3E}">
        <p14:creationId xmlns:p14="http://schemas.microsoft.com/office/powerpoint/2010/main" val="30735666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4CCE31D-D57A-4E4D-8F1A-59C6E7A9DA65}"/>
              </a:ext>
            </a:extLst>
          </p:cNvPr>
          <p:cNvSpPr>
            <a:spLocks noGrp="1"/>
          </p:cNvSpPr>
          <p:nvPr>
            <p:ph idx="1"/>
          </p:nvPr>
        </p:nvSpPr>
        <p:spPr/>
        <p:txBody>
          <a:bodyPr>
            <a:normAutofit/>
          </a:bodyPr>
          <a:lstStyle/>
          <a:p>
            <a:r>
              <a:rPr lang="en-US" dirty="0"/>
              <a:t>Hemp will be the ideal vessel for comingling of other illicit drugs.  We already have seen tractor trailer loads of the stuff interdicted and officers have no idea what to do.</a:t>
            </a:r>
          </a:p>
          <a:p>
            <a:pPr marL="109728" indent="0">
              <a:buNone/>
            </a:pPr>
            <a:endParaRPr lang="en-US" dirty="0"/>
          </a:p>
          <a:p>
            <a:r>
              <a:rPr lang="en-US" dirty="0"/>
              <a:t>Hemp sales in Canada have not been the cash cow that the farmers were promised.</a:t>
            </a:r>
          </a:p>
          <a:p>
            <a:pPr lvl="1"/>
            <a:r>
              <a:rPr lang="en-US" dirty="0"/>
              <a:t>Yet to be determined here. </a:t>
            </a:r>
          </a:p>
          <a:p>
            <a:endParaRPr lang="en-US" dirty="0"/>
          </a:p>
          <a:p>
            <a:r>
              <a:rPr lang="en-US" dirty="0"/>
              <a:t>Hemp currently can not be regulated and is an enforcement nightmare.</a:t>
            </a:r>
          </a:p>
          <a:p>
            <a:endParaRPr lang="en-US" dirty="0"/>
          </a:p>
          <a:p>
            <a:endParaRPr lang="en-US" dirty="0"/>
          </a:p>
          <a:p>
            <a:endParaRPr lang="en-US" dirty="0"/>
          </a:p>
        </p:txBody>
      </p:sp>
      <p:sp>
        <p:nvSpPr>
          <p:cNvPr id="3" name="Title 2">
            <a:extLst>
              <a:ext uri="{FF2B5EF4-FFF2-40B4-BE49-F238E27FC236}">
                <a16:creationId xmlns:a16="http://schemas.microsoft.com/office/drawing/2014/main" id="{51ED05E5-2722-DD4B-9DE9-970576821952}"/>
              </a:ext>
            </a:extLst>
          </p:cNvPr>
          <p:cNvSpPr>
            <a:spLocks noGrp="1"/>
          </p:cNvSpPr>
          <p:nvPr>
            <p:ph type="title"/>
          </p:nvPr>
        </p:nvSpPr>
        <p:spPr/>
        <p:txBody>
          <a:bodyPr/>
          <a:lstStyle/>
          <a:p>
            <a:r>
              <a:rPr lang="en-US" dirty="0"/>
              <a:t>Summary </a:t>
            </a:r>
          </a:p>
        </p:txBody>
      </p:sp>
      <p:pic>
        <p:nvPicPr>
          <p:cNvPr id="4" name="Content Placeholder 4">
            <a:extLst>
              <a:ext uri="{FF2B5EF4-FFF2-40B4-BE49-F238E27FC236}">
                <a16:creationId xmlns:a16="http://schemas.microsoft.com/office/drawing/2014/main" id="{A67D0ACC-E276-B14D-8F5C-BB568BC4E414}"/>
              </a:ext>
            </a:extLst>
          </p:cNvPr>
          <p:cNvPicPr>
            <a:picLocks noGrp="1" noChangeAspect="1"/>
          </p:cNvPicPr>
          <p:nvPr/>
        </p:nvPicPr>
        <p:blipFill>
          <a:blip r:embed="rId2"/>
          <a:stretch>
            <a:fillRect/>
          </a:stretch>
        </p:blipFill>
        <p:spPr>
          <a:xfrm>
            <a:off x="10861288" y="-18730"/>
            <a:ext cx="1314914" cy="1364365"/>
          </a:xfrm>
          <a:prstGeom prst="rect">
            <a:avLst/>
          </a:prstGeom>
        </p:spPr>
      </p:pic>
    </p:spTree>
    <p:extLst>
      <p:ext uri="{BB962C8B-B14F-4D97-AF65-F5344CB8AC3E}">
        <p14:creationId xmlns:p14="http://schemas.microsoft.com/office/powerpoint/2010/main" val="3313781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9" name="pasted-image.png" descr="pasted-image.png"/>
          <p:cNvPicPr>
            <a:picLocks noChangeAspect="1"/>
          </p:cNvPicPr>
          <p:nvPr/>
        </p:nvPicPr>
        <p:blipFill>
          <a:blip r:embed="rId2">
            <a:extLst/>
          </a:blip>
          <a:stretch>
            <a:fillRect/>
          </a:stretch>
        </p:blipFill>
        <p:spPr>
          <a:xfrm>
            <a:off x="1451829" y="-11173"/>
            <a:ext cx="7102295" cy="6880346"/>
          </a:xfrm>
          <a:prstGeom prst="rect">
            <a:avLst/>
          </a:prstGeom>
          <a:ln w="12700">
            <a:miter lim="400000"/>
          </a:ln>
        </p:spPr>
      </p:pic>
      <p:sp>
        <p:nvSpPr>
          <p:cNvPr id="1450" name="Drug Dog…"/>
          <p:cNvSpPr/>
          <p:nvPr/>
        </p:nvSpPr>
        <p:spPr>
          <a:xfrm>
            <a:off x="7486421" y="2721982"/>
            <a:ext cx="2699458" cy="1414041"/>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ctr">
            <a:spAutoFit/>
          </a:bodyPr>
          <a:lstStyle/>
          <a:p>
            <a:pPr>
              <a:defRPr sz="6200"/>
            </a:pPr>
            <a:r>
              <a:rPr sz="4360"/>
              <a:t>Drug Dog</a:t>
            </a:r>
          </a:p>
          <a:p>
            <a:pPr>
              <a:defRPr sz="6200"/>
            </a:pPr>
            <a:r>
              <a:rPr sz="4360"/>
              <a:t>Programs</a:t>
            </a:r>
          </a:p>
        </p:txBody>
      </p:sp>
      <p:pic>
        <p:nvPicPr>
          <p:cNvPr id="4" name="Content Placeholder 4">
            <a:extLst>
              <a:ext uri="{FF2B5EF4-FFF2-40B4-BE49-F238E27FC236}">
                <a16:creationId xmlns:a16="http://schemas.microsoft.com/office/drawing/2014/main" id="{9A8DA542-FCE8-EB4F-B180-F2BCA3A73A3A}"/>
              </a:ext>
            </a:extLst>
          </p:cNvPr>
          <p:cNvPicPr>
            <a:picLocks noGrp="1" noChangeAspect="1"/>
          </p:cNvPicPr>
          <p:nvPr/>
        </p:nvPicPr>
        <p:blipFill>
          <a:blip r:embed="rId3"/>
          <a:stretch>
            <a:fillRect/>
          </a:stretch>
        </p:blipFill>
        <p:spPr>
          <a:xfrm>
            <a:off x="10861288" y="-18730"/>
            <a:ext cx="1314914" cy="1364365"/>
          </a:xfrm>
          <a:prstGeom prst="rect">
            <a:avLst/>
          </a:prstGeom>
        </p:spPr>
      </p:pic>
    </p:spTree>
    <p:extLst>
      <p:ext uri="{BB962C8B-B14F-4D97-AF65-F5344CB8AC3E}">
        <p14:creationId xmlns:p14="http://schemas.microsoft.com/office/powerpoint/2010/main" val="2404940018"/>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47500" lnSpcReduction="20000"/>
          </a:bodyPr>
          <a:lstStyle/>
          <a:p>
            <a:r>
              <a:rPr lang="en-US" sz="4100" dirty="0"/>
              <a:t>Colorado Supreme Court – Recent Cases</a:t>
            </a:r>
          </a:p>
          <a:p>
            <a:endParaRPr lang="en-US" sz="4100" dirty="0"/>
          </a:p>
          <a:p>
            <a:r>
              <a:rPr lang="en-US" sz="4100" dirty="0"/>
              <a:t> No. 16SA92, People v. Zuniga</a:t>
            </a:r>
          </a:p>
          <a:p>
            <a:pPr lvl="1"/>
            <a:r>
              <a:rPr lang="en-US" sz="4100" dirty="0"/>
              <a:t>Probable Cause to Search</a:t>
            </a:r>
          </a:p>
          <a:p>
            <a:pPr lvl="1"/>
            <a:r>
              <a:rPr lang="en-US" sz="4100" dirty="0"/>
              <a:t>Totality of the Circumstances—Marijuana Odor (06-27-16)</a:t>
            </a:r>
          </a:p>
          <a:p>
            <a:endParaRPr lang="en-US" sz="4100" dirty="0"/>
          </a:p>
          <a:p>
            <a:r>
              <a:rPr lang="en-US" sz="4100" dirty="0"/>
              <a:t>No. 16SA187, People v. Cox</a:t>
            </a:r>
          </a:p>
          <a:p>
            <a:pPr lvl="1"/>
            <a:r>
              <a:rPr lang="en-US" sz="4100" dirty="0"/>
              <a:t>Fourth Amendment—Probable Cause—</a:t>
            </a:r>
          </a:p>
          <a:p>
            <a:pPr lvl="1"/>
            <a:r>
              <a:rPr lang="en-US" sz="4100" dirty="0"/>
              <a:t>Totality of the Circumstances—Canine Alerts (02-06-17)</a:t>
            </a:r>
          </a:p>
          <a:p>
            <a:endParaRPr lang="en-US" sz="4100" dirty="0"/>
          </a:p>
          <a:p>
            <a:r>
              <a:rPr lang="en-US" sz="4100" dirty="0"/>
              <a:t>No. 14SC109, People v. Crouse</a:t>
            </a:r>
          </a:p>
          <a:p>
            <a:pPr lvl="1"/>
            <a:r>
              <a:rPr lang="en-US" sz="4100" dirty="0"/>
              <a:t>Medical Marijuana—Preemption of Controlled Substances Act. (01-23-17)</a:t>
            </a:r>
          </a:p>
          <a:p>
            <a:pPr lvl="1"/>
            <a:r>
              <a:rPr lang="en-US" sz="4100" dirty="0"/>
              <a:t>Can law enforcement be forced to return marijuana for acquittal of a  state violation?</a:t>
            </a:r>
          </a:p>
          <a:p>
            <a:pPr marL="109723" indent="0"/>
            <a:r>
              <a:rPr lang="en-US" sz="1400" dirty="0"/>
              <a:t> </a:t>
            </a:r>
          </a:p>
          <a:p>
            <a:endParaRPr lang="en-US" sz="1400" dirty="0"/>
          </a:p>
          <a:p>
            <a:pPr marL="109723" indent="0"/>
            <a:endParaRPr lang="en-US" sz="1400" dirty="0"/>
          </a:p>
        </p:txBody>
      </p:sp>
      <p:sp>
        <p:nvSpPr>
          <p:cNvPr id="3" name="Title 2"/>
          <p:cNvSpPr>
            <a:spLocks noGrp="1"/>
          </p:cNvSpPr>
          <p:nvPr>
            <p:ph type="title"/>
          </p:nvPr>
        </p:nvSpPr>
        <p:spPr/>
        <p:txBody>
          <a:bodyPr>
            <a:normAutofit/>
          </a:bodyPr>
          <a:lstStyle/>
          <a:p>
            <a:r>
              <a:rPr lang="en-US" dirty="0">
                <a:effectLst/>
              </a:rPr>
              <a:t>Marijuana Diversion K-9 Case Law</a:t>
            </a:r>
            <a:endParaRPr lang="en-US" dirty="0"/>
          </a:p>
        </p:txBody>
      </p:sp>
      <p:pic>
        <p:nvPicPr>
          <p:cNvPr id="4" name="Content Placeholder 4">
            <a:extLst>
              <a:ext uri="{FF2B5EF4-FFF2-40B4-BE49-F238E27FC236}">
                <a16:creationId xmlns:a16="http://schemas.microsoft.com/office/drawing/2014/main" id="{153FE608-6E65-CA4F-8649-A29AEC7ECCBC}"/>
              </a:ext>
            </a:extLst>
          </p:cNvPr>
          <p:cNvPicPr>
            <a:picLocks noGrp="1" noChangeAspect="1"/>
          </p:cNvPicPr>
          <p:nvPr/>
        </p:nvPicPr>
        <p:blipFill>
          <a:blip r:embed="rId2"/>
          <a:stretch>
            <a:fillRect/>
          </a:stretch>
        </p:blipFill>
        <p:spPr>
          <a:xfrm>
            <a:off x="10861288" y="-18730"/>
            <a:ext cx="1314914" cy="1364365"/>
          </a:xfrm>
          <a:prstGeom prst="rect">
            <a:avLst/>
          </a:prstGeom>
        </p:spPr>
      </p:pic>
    </p:spTree>
    <p:extLst>
      <p:ext uri="{BB962C8B-B14F-4D97-AF65-F5344CB8AC3E}">
        <p14:creationId xmlns:p14="http://schemas.microsoft.com/office/powerpoint/2010/main" val="17260456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100328"/>
            <a:ext cx="10972800" cy="4618829"/>
          </a:xfrm>
        </p:spPr>
        <p:txBody>
          <a:bodyPr>
            <a:normAutofit fontScale="92500" lnSpcReduction="20000"/>
          </a:bodyPr>
          <a:lstStyle/>
          <a:p>
            <a:r>
              <a:rPr lang="en-US" sz="2000" dirty="0"/>
              <a:t>No. 16SA92,People v. Zuniga—Probable Cause to Search—Totality of the Circumstances—Marijuana Odor (06-27-16)</a:t>
            </a:r>
          </a:p>
          <a:p>
            <a:endParaRPr lang="en-US" sz="1400" dirty="0"/>
          </a:p>
          <a:p>
            <a:r>
              <a:rPr lang="en-US" sz="2000" dirty="0"/>
              <a:t>The odor of marijuana is relevant to the totality of the circumstances test and can contribute to a probable cause determination.  </a:t>
            </a:r>
          </a:p>
          <a:p>
            <a:endParaRPr lang="en-US" sz="1400" dirty="0"/>
          </a:p>
          <a:p>
            <a:r>
              <a:rPr lang="en-US" sz="2000" dirty="0"/>
              <a:t>Summary of facts </a:t>
            </a:r>
          </a:p>
          <a:p>
            <a:pPr lvl="1"/>
            <a:r>
              <a:rPr lang="en-US" sz="1800" dirty="0"/>
              <a:t>Good grounds for the stop</a:t>
            </a:r>
          </a:p>
          <a:p>
            <a:pPr lvl="1"/>
            <a:r>
              <a:rPr lang="en-US" sz="1800" dirty="0"/>
              <a:t>“Heavy” odor of raw marijuana from vehicle </a:t>
            </a:r>
          </a:p>
          <a:p>
            <a:pPr lvl="1"/>
            <a:r>
              <a:rPr lang="en-US" sz="1800" dirty="0"/>
              <a:t>Conflicting stories between driver and passenger </a:t>
            </a:r>
          </a:p>
          <a:p>
            <a:pPr lvl="1"/>
            <a:r>
              <a:rPr lang="en-US" sz="1800" dirty="0"/>
              <a:t>Both displayed “extreme” nervousness </a:t>
            </a:r>
          </a:p>
          <a:p>
            <a:pPr lvl="2"/>
            <a:r>
              <a:rPr lang="en-US" sz="1600" dirty="0"/>
              <a:t>Sweat</a:t>
            </a:r>
          </a:p>
          <a:p>
            <a:pPr lvl="2"/>
            <a:r>
              <a:rPr lang="en-US" sz="1600" dirty="0"/>
              <a:t>Stutter</a:t>
            </a:r>
          </a:p>
          <a:p>
            <a:pPr lvl="2"/>
            <a:r>
              <a:rPr lang="en-US" sz="1600" dirty="0"/>
              <a:t>Hands shaking </a:t>
            </a:r>
          </a:p>
          <a:p>
            <a:endParaRPr lang="en-US" sz="1400" dirty="0"/>
          </a:p>
          <a:p>
            <a:r>
              <a:rPr lang="en-US" sz="2000" dirty="0"/>
              <a:t>Canine alert on rear of vehicle – Free Air Alert </a:t>
            </a:r>
          </a:p>
          <a:p>
            <a:pPr lvl="1"/>
            <a:r>
              <a:rPr lang="en-US" sz="1800" dirty="0"/>
              <a:t>1 pound raw marijuana</a:t>
            </a:r>
          </a:p>
          <a:p>
            <a:pPr lvl="1"/>
            <a:r>
              <a:rPr lang="en-US" sz="1800" dirty="0"/>
              <a:t>12.6 ounces marijuana concentrate </a:t>
            </a:r>
          </a:p>
          <a:p>
            <a:endParaRPr lang="en-US" sz="1400" dirty="0"/>
          </a:p>
          <a:p>
            <a:endParaRPr lang="en-US" sz="1400" dirty="0"/>
          </a:p>
          <a:p>
            <a:endParaRPr lang="en-US" sz="1400" dirty="0"/>
          </a:p>
          <a:p>
            <a:pPr marL="109723" indent="0"/>
            <a:endParaRPr lang="en-US" sz="1400" dirty="0"/>
          </a:p>
        </p:txBody>
      </p:sp>
      <p:sp>
        <p:nvSpPr>
          <p:cNvPr id="3" name="Title 2"/>
          <p:cNvSpPr>
            <a:spLocks noGrp="1"/>
          </p:cNvSpPr>
          <p:nvPr>
            <p:ph type="title"/>
          </p:nvPr>
        </p:nvSpPr>
        <p:spPr/>
        <p:txBody>
          <a:bodyPr>
            <a:normAutofit/>
          </a:bodyPr>
          <a:lstStyle/>
          <a:p>
            <a:r>
              <a:rPr lang="en-US" dirty="0">
                <a:effectLst/>
              </a:rPr>
              <a:t>Marijuana Diversion K-9 Case Law</a:t>
            </a:r>
            <a:endParaRPr lang="en-US" dirty="0"/>
          </a:p>
        </p:txBody>
      </p:sp>
      <p:sp>
        <p:nvSpPr>
          <p:cNvPr id="4" name="TextBox 3"/>
          <p:cNvSpPr txBox="1"/>
          <p:nvPr/>
        </p:nvSpPr>
        <p:spPr>
          <a:xfrm>
            <a:off x="7333488" y="3467100"/>
            <a:ext cx="4248912" cy="2031325"/>
          </a:xfrm>
          <a:prstGeom prst="rect">
            <a:avLst/>
          </a:prstGeom>
          <a:noFill/>
        </p:spPr>
        <p:txBody>
          <a:bodyPr wrap="square" rtlCol="0">
            <a:spAutoFit/>
          </a:bodyPr>
          <a:lstStyle/>
          <a:p>
            <a:pPr algn="ctr"/>
            <a:r>
              <a:rPr lang="en-US" b="1" dirty="0">
                <a:solidFill>
                  <a:srgbClr val="FF0000"/>
                </a:solidFill>
              </a:rPr>
              <a:t>No. 16SA187</a:t>
            </a:r>
          </a:p>
          <a:p>
            <a:pPr algn="ctr"/>
            <a:r>
              <a:rPr lang="en-US" b="1" dirty="0">
                <a:solidFill>
                  <a:srgbClr val="FF0000"/>
                </a:solidFill>
              </a:rPr>
              <a:t>People v. Cox—Fourth Amendment</a:t>
            </a:r>
          </a:p>
          <a:p>
            <a:pPr algn="ctr"/>
            <a:endParaRPr lang="en-US" b="1" dirty="0">
              <a:solidFill>
                <a:srgbClr val="FF0000"/>
              </a:solidFill>
            </a:endParaRPr>
          </a:p>
          <a:p>
            <a:pPr algn="ctr"/>
            <a:r>
              <a:rPr lang="en-US" b="1" dirty="0">
                <a:solidFill>
                  <a:srgbClr val="FF0000"/>
                </a:solidFill>
              </a:rPr>
              <a:t>Probable Cause</a:t>
            </a:r>
          </a:p>
          <a:p>
            <a:pPr algn="ctr"/>
            <a:r>
              <a:rPr lang="en-US" b="1" dirty="0">
                <a:solidFill>
                  <a:srgbClr val="FF0000"/>
                </a:solidFill>
              </a:rPr>
              <a:t>Totality of the Circumstances</a:t>
            </a:r>
          </a:p>
          <a:p>
            <a:pPr algn="ctr"/>
            <a:r>
              <a:rPr lang="en-US" b="1" dirty="0">
                <a:solidFill>
                  <a:srgbClr val="FF0000"/>
                </a:solidFill>
              </a:rPr>
              <a:t>Canine Alerts (02-06-17)</a:t>
            </a:r>
          </a:p>
          <a:p>
            <a:endParaRPr lang="en-US" dirty="0"/>
          </a:p>
        </p:txBody>
      </p:sp>
      <p:pic>
        <p:nvPicPr>
          <p:cNvPr id="5" name="Content Placeholder 4">
            <a:extLst>
              <a:ext uri="{FF2B5EF4-FFF2-40B4-BE49-F238E27FC236}">
                <a16:creationId xmlns:a16="http://schemas.microsoft.com/office/drawing/2014/main" id="{E1ECEDC2-88A8-F04D-8DE7-125EE2001321}"/>
              </a:ext>
            </a:extLst>
          </p:cNvPr>
          <p:cNvPicPr>
            <a:picLocks noGrp="1" noChangeAspect="1"/>
          </p:cNvPicPr>
          <p:nvPr/>
        </p:nvPicPr>
        <p:blipFill>
          <a:blip r:embed="rId2"/>
          <a:stretch>
            <a:fillRect/>
          </a:stretch>
        </p:blipFill>
        <p:spPr>
          <a:xfrm>
            <a:off x="10861288" y="-18730"/>
            <a:ext cx="1314914" cy="1364365"/>
          </a:xfrm>
          <a:prstGeom prst="rect">
            <a:avLst/>
          </a:prstGeom>
        </p:spPr>
      </p:pic>
    </p:spTree>
    <p:extLst>
      <p:ext uri="{BB962C8B-B14F-4D97-AF65-F5344CB8AC3E}">
        <p14:creationId xmlns:p14="http://schemas.microsoft.com/office/powerpoint/2010/main" val="3877006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animEffect transition="in" filter="fade">
                                      <p:cBhvr>
                                        <p:cTn id="19" dur="1000"/>
                                        <p:tgtEl>
                                          <p:spTgt spid="2">
                                            <p:txEl>
                                              <p:pRg st="5" end="5"/>
                                            </p:txEl>
                                          </p:spTgt>
                                        </p:tgtEl>
                                      </p:cBhvr>
                                    </p:animEffect>
                                    <p:anim calcmode="lin" valueType="num">
                                      <p:cBhvr>
                                        <p:cTn id="20"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5" end="5"/>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1000"/>
                                        <p:tgtEl>
                                          <p:spTgt spid="2">
                                            <p:txEl>
                                              <p:pRg st="7" end="7"/>
                                            </p:txEl>
                                          </p:spTgt>
                                        </p:tgtEl>
                                      </p:cBhvr>
                                    </p:animEffect>
                                    <p:anim calcmode="lin" valueType="num">
                                      <p:cBhvr>
                                        <p:cTn id="30"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7" end="7"/>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fade">
                                      <p:cBhvr>
                                        <p:cTn id="34" dur="1000"/>
                                        <p:tgtEl>
                                          <p:spTgt spid="2">
                                            <p:txEl>
                                              <p:pRg st="8" end="8"/>
                                            </p:txEl>
                                          </p:spTgt>
                                        </p:tgtEl>
                                      </p:cBhvr>
                                    </p:animEffect>
                                    <p:anim calcmode="lin" valueType="num">
                                      <p:cBhvr>
                                        <p:cTn id="35"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8" end="8"/>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fade">
                                      <p:cBhvr>
                                        <p:cTn id="39" dur="1000"/>
                                        <p:tgtEl>
                                          <p:spTgt spid="2">
                                            <p:txEl>
                                              <p:pRg st="9" end="9"/>
                                            </p:txEl>
                                          </p:spTgt>
                                        </p:tgtEl>
                                      </p:cBhvr>
                                    </p:animEffect>
                                    <p:anim calcmode="lin" valueType="num">
                                      <p:cBhvr>
                                        <p:cTn id="40"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9" end="9"/>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2">
                                            <p:txEl>
                                              <p:pRg st="10" end="10"/>
                                            </p:txEl>
                                          </p:spTgt>
                                        </p:tgtEl>
                                        <p:attrNameLst>
                                          <p:attrName>style.visibility</p:attrName>
                                        </p:attrNameLst>
                                      </p:cBhvr>
                                      <p:to>
                                        <p:strVal val="visible"/>
                                      </p:to>
                                    </p:set>
                                    <p:animEffect transition="in" filter="fade">
                                      <p:cBhvr>
                                        <p:cTn id="44" dur="1000"/>
                                        <p:tgtEl>
                                          <p:spTgt spid="2">
                                            <p:txEl>
                                              <p:pRg st="10" end="10"/>
                                            </p:txEl>
                                          </p:spTgt>
                                        </p:tgtEl>
                                      </p:cBhvr>
                                    </p:animEffect>
                                    <p:anim calcmode="lin" valueType="num">
                                      <p:cBhvr>
                                        <p:cTn id="45"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6"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
                                            <p:txEl>
                                              <p:pRg st="11" end="11"/>
                                            </p:txEl>
                                          </p:spTgt>
                                        </p:tgtEl>
                                        <p:attrNameLst>
                                          <p:attrName>style.visibility</p:attrName>
                                        </p:attrNameLst>
                                      </p:cBhvr>
                                      <p:to>
                                        <p:strVal val="visible"/>
                                      </p:to>
                                    </p:set>
                                    <p:animEffect transition="in" filter="fade">
                                      <p:cBhvr>
                                        <p:cTn id="49" dur="1000"/>
                                        <p:tgtEl>
                                          <p:spTgt spid="2">
                                            <p:txEl>
                                              <p:pRg st="11" end="11"/>
                                            </p:txEl>
                                          </p:spTgt>
                                        </p:tgtEl>
                                      </p:cBhvr>
                                    </p:animEffect>
                                    <p:anim calcmode="lin" valueType="num">
                                      <p:cBhvr>
                                        <p:cTn id="50"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2">
                                            <p:txEl>
                                              <p:pRg st="13" end="13"/>
                                            </p:txEl>
                                          </p:spTgt>
                                        </p:tgtEl>
                                        <p:attrNameLst>
                                          <p:attrName>style.visibility</p:attrName>
                                        </p:attrNameLst>
                                      </p:cBhvr>
                                      <p:to>
                                        <p:strVal val="visible"/>
                                      </p:to>
                                    </p:set>
                                    <p:animEffect transition="in" filter="fade">
                                      <p:cBhvr>
                                        <p:cTn id="56" dur="1000"/>
                                        <p:tgtEl>
                                          <p:spTgt spid="2">
                                            <p:txEl>
                                              <p:pRg st="13" end="13"/>
                                            </p:txEl>
                                          </p:spTgt>
                                        </p:tgtEl>
                                      </p:cBhvr>
                                    </p:animEffect>
                                    <p:anim calcmode="lin" valueType="num">
                                      <p:cBhvr>
                                        <p:cTn id="57"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58" dur="1000" fill="hold"/>
                                        <p:tgtEl>
                                          <p:spTgt spid="2">
                                            <p:txEl>
                                              <p:pRg st="13" end="13"/>
                                            </p:txEl>
                                          </p:spTgt>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
                                            <p:txEl>
                                              <p:pRg st="14" end="14"/>
                                            </p:txEl>
                                          </p:spTgt>
                                        </p:tgtEl>
                                        <p:attrNameLst>
                                          <p:attrName>style.visibility</p:attrName>
                                        </p:attrNameLst>
                                      </p:cBhvr>
                                      <p:to>
                                        <p:strVal val="visible"/>
                                      </p:to>
                                    </p:set>
                                    <p:animEffect transition="in" filter="fade">
                                      <p:cBhvr>
                                        <p:cTn id="61" dur="1000"/>
                                        <p:tgtEl>
                                          <p:spTgt spid="2">
                                            <p:txEl>
                                              <p:pRg st="14" end="14"/>
                                            </p:txEl>
                                          </p:spTgt>
                                        </p:tgtEl>
                                      </p:cBhvr>
                                    </p:animEffect>
                                    <p:anim calcmode="lin" valueType="num">
                                      <p:cBhvr>
                                        <p:cTn id="62" dur="1000" fill="hold"/>
                                        <p:tgtEl>
                                          <p:spTgt spid="2">
                                            <p:txEl>
                                              <p:pRg st="14" end="14"/>
                                            </p:txEl>
                                          </p:spTgt>
                                        </p:tgtEl>
                                        <p:attrNameLst>
                                          <p:attrName>ppt_x</p:attrName>
                                        </p:attrNameLst>
                                      </p:cBhvr>
                                      <p:tavLst>
                                        <p:tav tm="0">
                                          <p:val>
                                            <p:strVal val="#ppt_x"/>
                                          </p:val>
                                        </p:tav>
                                        <p:tav tm="100000">
                                          <p:val>
                                            <p:strVal val="#ppt_x"/>
                                          </p:val>
                                        </p:tav>
                                      </p:tavLst>
                                    </p:anim>
                                    <p:anim calcmode="lin" valueType="num">
                                      <p:cBhvr>
                                        <p:cTn id="63" dur="1000" fill="hold"/>
                                        <p:tgtEl>
                                          <p:spTgt spid="2">
                                            <p:txEl>
                                              <p:pRg st="14" end="14"/>
                                            </p:txEl>
                                          </p:spTgt>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
                                            <p:txEl>
                                              <p:pRg st="15" end="15"/>
                                            </p:txEl>
                                          </p:spTgt>
                                        </p:tgtEl>
                                        <p:attrNameLst>
                                          <p:attrName>style.visibility</p:attrName>
                                        </p:attrNameLst>
                                      </p:cBhvr>
                                      <p:to>
                                        <p:strVal val="visible"/>
                                      </p:to>
                                    </p:set>
                                    <p:animEffect transition="in" filter="fade">
                                      <p:cBhvr>
                                        <p:cTn id="66" dur="1000"/>
                                        <p:tgtEl>
                                          <p:spTgt spid="2">
                                            <p:txEl>
                                              <p:pRg st="15" end="15"/>
                                            </p:txEl>
                                          </p:spTgt>
                                        </p:tgtEl>
                                      </p:cBhvr>
                                    </p:animEffect>
                                    <p:anim calcmode="lin" valueType="num">
                                      <p:cBhvr>
                                        <p:cTn id="67"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1000"/>
                                        <p:tgtEl>
                                          <p:spTgt spid="4"/>
                                        </p:tgtEl>
                                      </p:cBhvr>
                                    </p:animEffect>
                                    <p:anim calcmode="lin" valueType="num">
                                      <p:cBhvr>
                                        <p:cTn id="74" dur="1000" fill="hold"/>
                                        <p:tgtEl>
                                          <p:spTgt spid="4"/>
                                        </p:tgtEl>
                                        <p:attrNameLst>
                                          <p:attrName>ppt_x</p:attrName>
                                        </p:attrNameLst>
                                      </p:cBhvr>
                                      <p:tavLst>
                                        <p:tav tm="0">
                                          <p:val>
                                            <p:strVal val="#ppt_x"/>
                                          </p:val>
                                        </p:tav>
                                        <p:tav tm="100000">
                                          <p:val>
                                            <p:strVal val="#ppt_x"/>
                                          </p:val>
                                        </p:tav>
                                      </p:tavLst>
                                    </p:anim>
                                    <p:anim calcmode="lin" valueType="num">
                                      <p:cBhvr>
                                        <p:cTn id="7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000" dirty="0"/>
              <a:t>No. 14SC109,People v. Crouse—Medical Marijuana—Preemption—Controlled Substances. (01-23-17)</a:t>
            </a:r>
          </a:p>
          <a:p>
            <a:endParaRPr lang="en-US" sz="1400" dirty="0"/>
          </a:p>
          <a:p>
            <a:r>
              <a:rPr lang="en-US" sz="1800" dirty="0"/>
              <a:t>Can law enforcement officers lawfully return medical marijuana seized from an individual later acquitted of a state drug charge. </a:t>
            </a:r>
          </a:p>
          <a:p>
            <a:pPr lvl="1"/>
            <a:r>
              <a:rPr lang="en-US" sz="1700" dirty="0"/>
              <a:t>Conflict between state and federal law requirements </a:t>
            </a:r>
          </a:p>
          <a:p>
            <a:pPr lvl="1"/>
            <a:r>
              <a:rPr lang="en-US" sz="1700" dirty="0"/>
              <a:t>Is it “lawful”?</a:t>
            </a:r>
          </a:p>
          <a:p>
            <a:endParaRPr lang="en-US" sz="1400" dirty="0"/>
          </a:p>
          <a:p>
            <a:r>
              <a:rPr lang="en-US" sz="1800" dirty="0"/>
              <a:t>The federal Controlled Substances Act prohibits the distribution of marijuana, with limited exceptions</a:t>
            </a:r>
          </a:p>
          <a:p>
            <a:endParaRPr lang="en-US" sz="1800" dirty="0"/>
          </a:p>
          <a:p>
            <a:r>
              <a:rPr lang="en-US" sz="1800" dirty="0"/>
              <a:t>This court has held that an act is “lawful” only if it complies with both state and federal law</a:t>
            </a:r>
          </a:p>
          <a:p>
            <a:pPr marL="109723" indent="0"/>
            <a:endParaRPr lang="en-US" sz="1800" dirty="0"/>
          </a:p>
          <a:p>
            <a:r>
              <a:rPr lang="en-US" sz="1800" dirty="0"/>
              <a:t>The 	state return provision is preempted and </a:t>
            </a:r>
            <a:r>
              <a:rPr lang="en-US" sz="1800" dirty="0">
                <a:solidFill>
                  <a:srgbClr val="FF0000"/>
                </a:solidFill>
              </a:rPr>
              <a:t>rendered void under federal law </a:t>
            </a:r>
          </a:p>
          <a:p>
            <a:pPr marL="109723" indent="0"/>
            <a:endParaRPr lang="en-US" sz="1800" dirty="0"/>
          </a:p>
          <a:p>
            <a:endParaRPr lang="en-US" sz="1800" dirty="0"/>
          </a:p>
          <a:p>
            <a:endParaRPr lang="en-US" sz="1800" dirty="0"/>
          </a:p>
          <a:p>
            <a:endParaRPr lang="en-US" sz="1800" dirty="0"/>
          </a:p>
          <a:p>
            <a:pPr marL="109723" indent="0"/>
            <a:endParaRPr lang="en-US" sz="1400" dirty="0"/>
          </a:p>
        </p:txBody>
      </p:sp>
      <p:sp>
        <p:nvSpPr>
          <p:cNvPr id="3" name="Title 2"/>
          <p:cNvSpPr>
            <a:spLocks noGrp="1"/>
          </p:cNvSpPr>
          <p:nvPr>
            <p:ph type="title"/>
          </p:nvPr>
        </p:nvSpPr>
        <p:spPr/>
        <p:txBody>
          <a:bodyPr>
            <a:normAutofit/>
          </a:bodyPr>
          <a:lstStyle/>
          <a:p>
            <a:r>
              <a:rPr lang="en-US" dirty="0">
                <a:effectLst/>
              </a:rPr>
              <a:t>Marijuana Diversion K-9 Case Law</a:t>
            </a:r>
            <a:endParaRPr lang="en-US" dirty="0"/>
          </a:p>
        </p:txBody>
      </p:sp>
      <p:pic>
        <p:nvPicPr>
          <p:cNvPr id="4" name="Content Placeholder 4">
            <a:extLst>
              <a:ext uri="{FF2B5EF4-FFF2-40B4-BE49-F238E27FC236}">
                <a16:creationId xmlns:a16="http://schemas.microsoft.com/office/drawing/2014/main" id="{B589DCA3-2D77-DA40-B3DD-1A487BBEE6B2}"/>
              </a:ext>
            </a:extLst>
          </p:cNvPr>
          <p:cNvPicPr>
            <a:picLocks noGrp="1" noChangeAspect="1"/>
          </p:cNvPicPr>
          <p:nvPr/>
        </p:nvPicPr>
        <p:blipFill>
          <a:blip r:embed="rId2"/>
          <a:stretch>
            <a:fillRect/>
          </a:stretch>
        </p:blipFill>
        <p:spPr>
          <a:xfrm>
            <a:off x="10861288" y="-18730"/>
            <a:ext cx="1314914" cy="1364365"/>
          </a:xfrm>
          <a:prstGeom prst="rect">
            <a:avLst/>
          </a:prstGeom>
        </p:spPr>
      </p:pic>
    </p:spTree>
    <p:extLst>
      <p:ext uri="{BB962C8B-B14F-4D97-AF65-F5344CB8AC3E}">
        <p14:creationId xmlns:p14="http://schemas.microsoft.com/office/powerpoint/2010/main" val="7209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1000"/>
                                        <p:tgtEl>
                                          <p:spTgt spid="2">
                                            <p:txEl>
                                              <p:pRg st="3" end="3"/>
                                            </p:txEl>
                                          </p:spTgt>
                                        </p:tgtEl>
                                      </p:cBhvr>
                                    </p:animEffect>
                                    <p:anim calcmode="lin" valueType="num">
                                      <p:cBhvr>
                                        <p:cTn id="1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1000"/>
                                        <p:tgtEl>
                                          <p:spTgt spid="2">
                                            <p:txEl>
                                              <p:pRg st="4" end="4"/>
                                            </p:txEl>
                                          </p:spTgt>
                                        </p:tgtEl>
                                      </p:cBhvr>
                                    </p:animEffect>
                                    <p:anim calcmode="lin" valueType="num">
                                      <p:cBhvr>
                                        <p:cTn id="1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fade">
                                      <p:cBhvr>
                                        <p:cTn id="24" dur="1000"/>
                                        <p:tgtEl>
                                          <p:spTgt spid="2">
                                            <p:txEl>
                                              <p:pRg st="6" end="6"/>
                                            </p:txEl>
                                          </p:spTgt>
                                        </p:tgtEl>
                                      </p:cBhvr>
                                    </p:animEffect>
                                    <p:anim calcmode="lin" valueType="num">
                                      <p:cBhvr>
                                        <p:cTn id="25"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fade">
                                      <p:cBhvr>
                                        <p:cTn id="31" dur="1000"/>
                                        <p:tgtEl>
                                          <p:spTgt spid="2">
                                            <p:txEl>
                                              <p:pRg st="8" end="8"/>
                                            </p:txEl>
                                          </p:spTgt>
                                        </p:tgtEl>
                                      </p:cBhvr>
                                    </p:animEffect>
                                    <p:anim calcmode="lin" valueType="num">
                                      <p:cBhvr>
                                        <p:cTn id="32"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
                                            <p:txEl>
                                              <p:pRg st="10" end="10"/>
                                            </p:txEl>
                                          </p:spTgt>
                                        </p:tgtEl>
                                        <p:attrNameLst>
                                          <p:attrName>style.visibility</p:attrName>
                                        </p:attrNameLst>
                                      </p:cBhvr>
                                      <p:to>
                                        <p:strVal val="visible"/>
                                      </p:to>
                                    </p:set>
                                    <p:animEffect transition="in" filter="fade">
                                      <p:cBhvr>
                                        <p:cTn id="38" dur="1000"/>
                                        <p:tgtEl>
                                          <p:spTgt spid="2">
                                            <p:txEl>
                                              <p:pRg st="10" end="10"/>
                                            </p:txEl>
                                          </p:spTgt>
                                        </p:tgtEl>
                                      </p:cBhvr>
                                    </p:animEffect>
                                    <p:anim calcmode="lin" valueType="num">
                                      <p:cBhvr>
                                        <p:cTn id="39"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6979" y="1143000"/>
            <a:ext cx="10845421" cy="4864291"/>
          </a:xfrm>
        </p:spPr>
        <p:txBody>
          <a:bodyPr>
            <a:normAutofit fontScale="92500" lnSpcReduction="20000"/>
          </a:bodyPr>
          <a:lstStyle/>
          <a:p>
            <a:r>
              <a:rPr lang="en-US" sz="1900" dirty="0"/>
              <a:t>Reasonable Detention – Time Lines for Interdiction</a:t>
            </a:r>
          </a:p>
          <a:p>
            <a:endParaRPr lang="en-US" sz="1900" dirty="0"/>
          </a:p>
          <a:p>
            <a:r>
              <a:rPr lang="en-US" sz="1900" dirty="0"/>
              <a:t>Detention versus Arrest </a:t>
            </a:r>
          </a:p>
          <a:p>
            <a:pPr lvl="1"/>
            <a:r>
              <a:rPr lang="en-US" sz="1900" b="1" dirty="0"/>
              <a:t>Short term or deprived of movement / exit </a:t>
            </a:r>
          </a:p>
          <a:p>
            <a:endParaRPr lang="en-US" sz="1900" dirty="0"/>
          </a:p>
          <a:p>
            <a:r>
              <a:rPr lang="en-US" sz="1900" dirty="0"/>
              <a:t>Reasonable Suspicion versus Probable Cause </a:t>
            </a:r>
          </a:p>
          <a:p>
            <a:pPr lvl="1"/>
            <a:r>
              <a:rPr lang="en-US" sz="1900" b="1" dirty="0"/>
              <a:t>Reasonable suspicion  = Detention</a:t>
            </a:r>
          </a:p>
          <a:p>
            <a:pPr lvl="1"/>
            <a:r>
              <a:rPr lang="en-US" sz="1900" b="1" dirty="0"/>
              <a:t>Probable cause = Arrest </a:t>
            </a:r>
          </a:p>
          <a:p>
            <a:pPr lvl="2"/>
            <a:endParaRPr lang="en-US" sz="1900" b="1" dirty="0"/>
          </a:p>
          <a:p>
            <a:pPr lvl="2"/>
            <a:r>
              <a:rPr lang="en-US" sz="1900" b="1" dirty="0"/>
              <a:t>Probabilities defined</a:t>
            </a:r>
          </a:p>
          <a:p>
            <a:pPr lvl="3"/>
            <a:r>
              <a:rPr lang="en-US" b="1" dirty="0"/>
              <a:t>Probabilities are not technical; they are the factual and practical considerations of everyday life on which reasonable and prudent men, not legal technicians, act. </a:t>
            </a:r>
          </a:p>
          <a:p>
            <a:pPr lvl="3"/>
            <a:r>
              <a:rPr lang="en-US" b="1" dirty="0" err="1"/>
              <a:t>Brinegar</a:t>
            </a:r>
            <a:r>
              <a:rPr lang="en-US" b="1" dirty="0"/>
              <a:t> v. United States, 338 U.S. 160 (1949) </a:t>
            </a:r>
          </a:p>
          <a:p>
            <a:endParaRPr lang="en-US" sz="1900" dirty="0"/>
          </a:p>
          <a:p>
            <a:r>
              <a:rPr lang="en-US" sz="1900" dirty="0"/>
              <a:t>15 - 20 minutes operating window </a:t>
            </a:r>
          </a:p>
          <a:p>
            <a:endParaRPr lang="en-US" sz="1900" dirty="0"/>
          </a:p>
          <a:p>
            <a:r>
              <a:rPr lang="en-US" sz="1900" dirty="0"/>
              <a:t>Documentation of times and receipt of information is key </a:t>
            </a:r>
          </a:p>
          <a:p>
            <a:pPr marL="109723" indent="0">
              <a:buNone/>
            </a:pPr>
            <a:endParaRPr lang="en-US" sz="2000" dirty="0"/>
          </a:p>
          <a:p>
            <a:endParaRPr lang="en-US" sz="2000" dirty="0"/>
          </a:p>
          <a:p>
            <a:endParaRPr lang="en-US" sz="1400" dirty="0"/>
          </a:p>
          <a:p>
            <a:endParaRPr lang="en-US" sz="1400" dirty="0"/>
          </a:p>
          <a:p>
            <a:pPr marL="109723" indent="0"/>
            <a:endParaRPr lang="en-US" sz="1400" dirty="0"/>
          </a:p>
        </p:txBody>
      </p:sp>
      <p:sp>
        <p:nvSpPr>
          <p:cNvPr id="3" name="Title 2"/>
          <p:cNvSpPr>
            <a:spLocks noGrp="1"/>
          </p:cNvSpPr>
          <p:nvPr>
            <p:ph type="title"/>
          </p:nvPr>
        </p:nvSpPr>
        <p:spPr/>
        <p:txBody>
          <a:bodyPr>
            <a:normAutofit/>
          </a:bodyPr>
          <a:lstStyle/>
          <a:p>
            <a:r>
              <a:rPr lang="en-US" dirty="0">
                <a:effectLst/>
              </a:rPr>
              <a:t>Marijuana Diversion K-9 Case Law</a:t>
            </a:r>
            <a:endParaRPr lang="en-US" dirty="0"/>
          </a:p>
        </p:txBody>
      </p:sp>
      <p:pic>
        <p:nvPicPr>
          <p:cNvPr id="4" name="Content Placeholder 4">
            <a:extLst>
              <a:ext uri="{FF2B5EF4-FFF2-40B4-BE49-F238E27FC236}">
                <a16:creationId xmlns:a16="http://schemas.microsoft.com/office/drawing/2014/main" id="{EBC44569-0B8A-0344-A5D4-D98616A34CFF}"/>
              </a:ext>
            </a:extLst>
          </p:cNvPr>
          <p:cNvPicPr>
            <a:picLocks noGrp="1" noChangeAspect="1"/>
          </p:cNvPicPr>
          <p:nvPr/>
        </p:nvPicPr>
        <p:blipFill>
          <a:blip r:embed="rId2"/>
          <a:stretch>
            <a:fillRect/>
          </a:stretch>
        </p:blipFill>
        <p:spPr>
          <a:xfrm>
            <a:off x="10861288" y="-18730"/>
            <a:ext cx="1314914" cy="1364365"/>
          </a:xfrm>
          <a:prstGeom prst="rect">
            <a:avLst/>
          </a:prstGeom>
        </p:spPr>
      </p:pic>
    </p:spTree>
    <p:extLst>
      <p:ext uri="{BB962C8B-B14F-4D97-AF65-F5344CB8AC3E}">
        <p14:creationId xmlns:p14="http://schemas.microsoft.com/office/powerpoint/2010/main" val="340884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1000"/>
                                        <p:tgtEl>
                                          <p:spTgt spid="2">
                                            <p:txEl>
                                              <p:pRg st="6" end="6"/>
                                            </p:txEl>
                                          </p:spTgt>
                                        </p:tgtEl>
                                      </p:cBhvr>
                                    </p:animEffect>
                                    <p:anim calcmode="lin" valueType="num">
                                      <p:cBhvr>
                                        <p:cTn id="1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6" end="6"/>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fade">
                                      <p:cBhvr>
                                        <p:cTn id="17" dur="1000"/>
                                        <p:tgtEl>
                                          <p:spTgt spid="2">
                                            <p:txEl>
                                              <p:pRg st="7" end="7"/>
                                            </p:txEl>
                                          </p:spTgt>
                                        </p:tgtEl>
                                      </p:cBhvr>
                                    </p:animEffect>
                                    <p:anim calcmode="lin" valueType="num">
                                      <p:cBhvr>
                                        <p:cTn id="18"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1000"/>
                                        <p:tgtEl>
                                          <p:spTgt spid="2">
                                            <p:txEl>
                                              <p:pRg st="9" end="9"/>
                                            </p:txEl>
                                          </p:spTgt>
                                        </p:tgtEl>
                                      </p:cBhvr>
                                    </p:animEffect>
                                    <p:anim calcmode="lin" valueType="num">
                                      <p:cBhvr>
                                        <p:cTn id="2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Effect transition="in" filter="fade">
                                      <p:cBhvr>
                                        <p:cTn id="29" dur="1000"/>
                                        <p:tgtEl>
                                          <p:spTgt spid="2">
                                            <p:txEl>
                                              <p:pRg st="10" end="10"/>
                                            </p:txEl>
                                          </p:spTgt>
                                        </p:tgtEl>
                                      </p:cBhvr>
                                    </p:animEffect>
                                    <p:anim calcmode="lin" valueType="num">
                                      <p:cBhvr>
                                        <p:cTn id="3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animEffect transition="in" filter="fade">
                                      <p:cBhvr>
                                        <p:cTn id="34" dur="1000"/>
                                        <p:tgtEl>
                                          <p:spTgt spid="2">
                                            <p:txEl>
                                              <p:pRg st="11" end="11"/>
                                            </p:txEl>
                                          </p:spTgt>
                                        </p:tgtEl>
                                      </p:cBhvr>
                                    </p:animEffect>
                                    <p:anim calcmode="lin" valueType="num">
                                      <p:cBhvr>
                                        <p:cTn id="3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xEl>
                                              <p:pRg st="13" end="13"/>
                                            </p:txEl>
                                          </p:spTgt>
                                        </p:tgtEl>
                                        <p:attrNameLst>
                                          <p:attrName>style.visibility</p:attrName>
                                        </p:attrNameLst>
                                      </p:cBhvr>
                                      <p:to>
                                        <p:strVal val="visible"/>
                                      </p:to>
                                    </p:set>
                                    <p:animEffect transition="in" filter="fade">
                                      <p:cBhvr>
                                        <p:cTn id="41" dur="1000"/>
                                        <p:tgtEl>
                                          <p:spTgt spid="2">
                                            <p:txEl>
                                              <p:pRg st="13" end="13"/>
                                            </p:txEl>
                                          </p:spTgt>
                                        </p:tgtEl>
                                      </p:cBhvr>
                                    </p:animEffect>
                                    <p:anim calcmode="lin" valueType="num">
                                      <p:cBhvr>
                                        <p:cTn id="42"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
                                            <p:txEl>
                                              <p:pRg st="15" end="15"/>
                                            </p:txEl>
                                          </p:spTgt>
                                        </p:tgtEl>
                                        <p:attrNameLst>
                                          <p:attrName>style.visibility</p:attrName>
                                        </p:attrNameLst>
                                      </p:cBhvr>
                                      <p:to>
                                        <p:strVal val="visible"/>
                                      </p:to>
                                    </p:set>
                                    <p:animEffect transition="in" filter="fade">
                                      <p:cBhvr>
                                        <p:cTn id="48" dur="1000"/>
                                        <p:tgtEl>
                                          <p:spTgt spid="2">
                                            <p:txEl>
                                              <p:pRg st="15" end="15"/>
                                            </p:txEl>
                                          </p:spTgt>
                                        </p:tgtEl>
                                      </p:cBhvr>
                                    </p:animEffect>
                                    <p:anim calcmode="lin" valueType="num">
                                      <p:cBhvr>
                                        <p:cTn id="49" dur="1000" fill="hold"/>
                                        <p:tgtEl>
                                          <p:spTgt spid="2">
                                            <p:txEl>
                                              <p:pRg st="15" end="15"/>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34A0FB-1968-8744-90DC-8CEDD66DB69D}"/>
              </a:ext>
            </a:extLst>
          </p:cNvPr>
          <p:cNvSpPr>
            <a:spLocks noGrp="1"/>
          </p:cNvSpPr>
          <p:nvPr>
            <p:ph idx="1"/>
          </p:nvPr>
        </p:nvSpPr>
        <p:spPr>
          <a:xfrm>
            <a:off x="1981200" y="1481328"/>
            <a:ext cx="8534400" cy="5071872"/>
          </a:xfrm>
        </p:spPr>
        <p:txBody>
          <a:bodyPr>
            <a:normAutofit fontScale="85000" lnSpcReduction="20000"/>
          </a:bodyPr>
          <a:lstStyle/>
          <a:p>
            <a:r>
              <a:rPr lang="en-US" dirty="0"/>
              <a:t>The New Strategy – HEMP </a:t>
            </a:r>
          </a:p>
          <a:p>
            <a:pPr lvl="1"/>
            <a:r>
              <a:rPr lang="en-US" dirty="0"/>
              <a:t>Round 1 - The 2014 Farm Bill</a:t>
            </a:r>
          </a:p>
          <a:p>
            <a:endParaRPr lang="en-US" dirty="0"/>
          </a:p>
          <a:p>
            <a:r>
              <a:rPr lang="en-US" dirty="0"/>
              <a:t>The 2014 Farm Bill: </a:t>
            </a:r>
          </a:p>
          <a:p>
            <a:pPr lvl="1"/>
            <a:r>
              <a:rPr lang="en-US" dirty="0"/>
              <a:t>Sign into law in February 2014</a:t>
            </a:r>
          </a:p>
          <a:p>
            <a:pPr lvl="1"/>
            <a:r>
              <a:rPr lang="en-US" dirty="0"/>
              <a:t>Slated to expire in 2018</a:t>
            </a:r>
          </a:p>
          <a:p>
            <a:pPr lvl="1"/>
            <a:endParaRPr lang="en-US" dirty="0"/>
          </a:p>
          <a:p>
            <a:pPr lvl="1"/>
            <a:r>
              <a:rPr lang="en-US" dirty="0"/>
              <a:t>Buried in Section 7606 – “Legitimacy of Industrial Hemp Research”</a:t>
            </a:r>
          </a:p>
          <a:p>
            <a:pPr lvl="1"/>
            <a:endParaRPr lang="en-US" dirty="0"/>
          </a:p>
          <a:p>
            <a:pPr lvl="1"/>
            <a:r>
              <a:rPr lang="en-US" dirty="0"/>
              <a:t>Allowed for “industrial” hemp research by:</a:t>
            </a:r>
          </a:p>
          <a:p>
            <a:pPr lvl="2"/>
            <a:r>
              <a:rPr lang="en-US" dirty="0"/>
              <a:t>Institutions of higher education</a:t>
            </a:r>
          </a:p>
          <a:p>
            <a:pPr lvl="2"/>
            <a:r>
              <a:rPr lang="en-US" dirty="0"/>
              <a:t>State department of agriculture</a:t>
            </a:r>
          </a:p>
          <a:p>
            <a:pPr lvl="1"/>
            <a:endParaRPr lang="en-US" dirty="0"/>
          </a:p>
          <a:p>
            <a:pPr lvl="1"/>
            <a:r>
              <a:rPr lang="en-US" dirty="0"/>
              <a:t>For agriculture pilot program or academic research</a:t>
            </a:r>
          </a:p>
          <a:p>
            <a:pPr lvl="2"/>
            <a:r>
              <a:rPr lang="en-US" dirty="0"/>
              <a:t>Pilot program focus on growth, cultivation and marketing</a:t>
            </a:r>
          </a:p>
          <a:p>
            <a:pPr lvl="1"/>
            <a:endParaRPr lang="en-US" dirty="0"/>
          </a:p>
        </p:txBody>
      </p:sp>
      <p:sp>
        <p:nvSpPr>
          <p:cNvPr id="3" name="Title 2">
            <a:extLst>
              <a:ext uri="{FF2B5EF4-FFF2-40B4-BE49-F238E27FC236}">
                <a16:creationId xmlns:a16="http://schemas.microsoft.com/office/drawing/2014/main" id="{0049D999-30CC-CA49-9CBF-8F716EB9A2DB}"/>
              </a:ext>
            </a:extLst>
          </p:cNvPr>
          <p:cNvSpPr>
            <a:spLocks noGrp="1"/>
          </p:cNvSpPr>
          <p:nvPr>
            <p:ph type="title"/>
          </p:nvPr>
        </p:nvSpPr>
        <p:spPr/>
        <p:txBody>
          <a:bodyPr/>
          <a:lstStyle/>
          <a:p>
            <a:r>
              <a:rPr lang="en-US" dirty="0"/>
              <a:t>And now Hemp</a:t>
            </a:r>
          </a:p>
        </p:txBody>
      </p:sp>
      <p:sp>
        <p:nvSpPr>
          <p:cNvPr id="4" name="TextBox 3">
            <a:extLst>
              <a:ext uri="{FF2B5EF4-FFF2-40B4-BE49-F238E27FC236}">
                <a16:creationId xmlns:a16="http://schemas.microsoft.com/office/drawing/2014/main" id="{9750A637-8CDE-0343-8DDF-7C9FF6164A0C}"/>
              </a:ext>
            </a:extLst>
          </p:cNvPr>
          <p:cNvSpPr txBox="1"/>
          <p:nvPr/>
        </p:nvSpPr>
        <p:spPr>
          <a:xfrm>
            <a:off x="1536701" y="6442502"/>
            <a:ext cx="2872739" cy="415498"/>
          </a:xfrm>
          <a:prstGeom prst="rect">
            <a:avLst/>
          </a:prstGeom>
          <a:noFill/>
        </p:spPr>
        <p:txBody>
          <a:bodyPr wrap="square" rtlCol="0">
            <a:spAutoFit/>
          </a:bodyPr>
          <a:lstStyle/>
          <a:p>
            <a:r>
              <a:rPr lang="en-US" sz="1050" b="1" dirty="0">
                <a:solidFill>
                  <a:schemeClr val="bg1"/>
                </a:solidFill>
              </a:rPr>
              <a:t>SOURCE</a:t>
            </a:r>
            <a:r>
              <a:rPr lang="en-US" sz="1050" dirty="0">
                <a:solidFill>
                  <a:schemeClr val="bg1"/>
                </a:solidFill>
              </a:rPr>
              <a:t>: H.R. 2642, “2014 Farm Bill”, </a:t>
            </a:r>
            <a:r>
              <a:rPr lang="en-US" sz="1050" dirty="0" err="1">
                <a:solidFill>
                  <a:schemeClr val="bg1"/>
                </a:solidFill>
              </a:rPr>
              <a:t>govinfo.gov</a:t>
            </a:r>
            <a:endParaRPr lang="en-US" sz="1050" dirty="0">
              <a:solidFill>
                <a:schemeClr val="bg1"/>
              </a:solidFill>
            </a:endParaRPr>
          </a:p>
        </p:txBody>
      </p:sp>
    </p:spTree>
    <p:extLst>
      <p:ext uri="{BB962C8B-B14F-4D97-AF65-F5344CB8AC3E}">
        <p14:creationId xmlns:p14="http://schemas.microsoft.com/office/powerpoint/2010/main" val="412570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dissolve">
                                      <p:cBhvr>
                                        <p:cTn id="7" dur="500"/>
                                        <p:tgtEl>
                                          <p:spTgt spid="2">
                                            <p:txEl>
                                              <p:pRg st="3" end="3"/>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2">
                                            <p:txEl>
                                              <p:pRg st="4" end="4"/>
                                            </p:txEl>
                                          </p:spTgt>
                                        </p:tgtEl>
                                        <p:attrNameLst>
                                          <p:attrName>style.visibility</p:attrName>
                                        </p:attrNameLst>
                                      </p:cBhvr>
                                      <p:to>
                                        <p:strVal val="visible"/>
                                      </p:to>
                                    </p:set>
                                    <p:animEffect transition="in" filter="dissolve">
                                      <p:cBhvr>
                                        <p:cTn id="10" dur="500"/>
                                        <p:tgtEl>
                                          <p:spTgt spid="2">
                                            <p:txEl>
                                              <p:pRg st="4" end="4"/>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2">
                                            <p:txEl>
                                              <p:pRg st="5" end="5"/>
                                            </p:txEl>
                                          </p:spTgt>
                                        </p:tgtEl>
                                        <p:attrNameLst>
                                          <p:attrName>style.visibility</p:attrName>
                                        </p:attrNameLst>
                                      </p:cBhvr>
                                      <p:to>
                                        <p:strVal val="visible"/>
                                      </p:to>
                                    </p:set>
                                    <p:animEffect transition="in" filter="dissolve">
                                      <p:cBhvr>
                                        <p:cTn id="13" dur="500"/>
                                        <p:tgtEl>
                                          <p:spTgt spid="2">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xEl>
                                              <p:pRg st="7" end="7"/>
                                            </p:txEl>
                                          </p:spTgt>
                                        </p:tgtEl>
                                        <p:attrNameLst>
                                          <p:attrName>style.visibility</p:attrName>
                                        </p:attrNameLst>
                                      </p:cBhvr>
                                      <p:to>
                                        <p:strVal val="visible"/>
                                      </p:to>
                                    </p:set>
                                    <p:animEffect transition="in" filter="dissolve">
                                      <p:cBhvr>
                                        <p:cTn id="18" dur="500"/>
                                        <p:tgtEl>
                                          <p:spTgt spid="2">
                                            <p:txEl>
                                              <p:pRg st="7" end="7"/>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9" end="9"/>
                                            </p:txEl>
                                          </p:spTgt>
                                        </p:tgtEl>
                                        <p:attrNameLst>
                                          <p:attrName>style.visibility</p:attrName>
                                        </p:attrNameLst>
                                      </p:cBhvr>
                                      <p:to>
                                        <p:strVal val="visible"/>
                                      </p:to>
                                    </p:set>
                                    <p:anim calcmode="lin" valueType="num">
                                      <p:cBhvr additive="base">
                                        <p:cTn id="23"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9" end="9"/>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 calcmode="lin" valueType="num">
                                      <p:cBhvr additive="base">
                                        <p:cTn id="27"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10" end="10"/>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11" end="11"/>
                                            </p:txEl>
                                          </p:spTgt>
                                        </p:tgtEl>
                                        <p:attrNameLst>
                                          <p:attrName>style.visibility</p:attrName>
                                        </p:attrNameLst>
                                      </p:cBhvr>
                                      <p:to>
                                        <p:strVal val="visible"/>
                                      </p:to>
                                    </p:set>
                                    <p:anim calcmode="lin" valueType="num">
                                      <p:cBhvr additive="base">
                                        <p:cTn id="31"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11" end="11"/>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13" end="13"/>
                                            </p:txEl>
                                          </p:spTgt>
                                        </p:tgtEl>
                                        <p:attrNameLst>
                                          <p:attrName>style.visibility</p:attrName>
                                        </p:attrNameLst>
                                      </p:cBhvr>
                                      <p:to>
                                        <p:strVal val="visible"/>
                                      </p:to>
                                    </p:set>
                                    <p:anim calcmode="lin" valueType="num">
                                      <p:cBhvr additive="base">
                                        <p:cTn id="35" dur="500" fill="hold"/>
                                        <p:tgtEl>
                                          <p:spTgt spid="2">
                                            <p:txEl>
                                              <p:pRg st="13" end="13"/>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13" end="13"/>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2">
                                            <p:txEl>
                                              <p:pRg st="14" end="14"/>
                                            </p:txEl>
                                          </p:spTgt>
                                        </p:tgtEl>
                                        <p:attrNameLst>
                                          <p:attrName>style.visibility</p:attrName>
                                        </p:attrNameLst>
                                      </p:cBhvr>
                                      <p:to>
                                        <p:strVal val="visible"/>
                                      </p:to>
                                    </p:set>
                                    <p:anim calcmode="lin" valueType="num">
                                      <p:cBhvr additive="base">
                                        <p:cTn id="39" dur="500" fill="hold"/>
                                        <p:tgtEl>
                                          <p:spTgt spid="2">
                                            <p:txEl>
                                              <p:pRg st="14" end="1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034A0FB-1968-8744-90DC-8CEDD66DB69D}"/>
              </a:ext>
            </a:extLst>
          </p:cNvPr>
          <p:cNvSpPr>
            <a:spLocks noGrp="1"/>
          </p:cNvSpPr>
          <p:nvPr>
            <p:ph idx="1"/>
          </p:nvPr>
        </p:nvSpPr>
        <p:spPr>
          <a:xfrm>
            <a:off x="1981200" y="1481329"/>
            <a:ext cx="8534400" cy="4525963"/>
          </a:xfrm>
        </p:spPr>
        <p:txBody>
          <a:bodyPr>
            <a:normAutofit/>
          </a:bodyPr>
          <a:lstStyle/>
          <a:p>
            <a:r>
              <a:rPr lang="en-US" dirty="0"/>
              <a:t>The New Strategy – HEMP </a:t>
            </a:r>
          </a:p>
          <a:p>
            <a:pPr lvl="1"/>
            <a:r>
              <a:rPr lang="en-US" dirty="0"/>
              <a:t>Round 1 - The 2014 Farm Bill</a:t>
            </a:r>
          </a:p>
          <a:p>
            <a:endParaRPr lang="en-US" dirty="0"/>
          </a:p>
          <a:p>
            <a:r>
              <a:rPr lang="en-US" dirty="0"/>
              <a:t>The 2014 Farm Bill: </a:t>
            </a:r>
          </a:p>
          <a:p>
            <a:pPr lvl="1"/>
            <a:r>
              <a:rPr lang="en-US" dirty="0"/>
              <a:t>Industrial Hemp defined:</a:t>
            </a:r>
          </a:p>
          <a:p>
            <a:pPr lvl="2"/>
            <a:r>
              <a:rPr lang="en-US" dirty="0"/>
              <a:t>7606 (b)(2) - INDUSTRIAL HEMP – The term “industrial hemp” means the plant Cannabis sativa L. and any part of such plant, whether growing or not, </a:t>
            </a:r>
            <a:r>
              <a:rPr lang="en-US" dirty="0">
                <a:solidFill>
                  <a:srgbClr val="FF0000"/>
                </a:solidFill>
              </a:rPr>
              <a:t>with a delta-9 tetrahydrocannabinol concentration of not more that 0.3 percent</a:t>
            </a:r>
            <a:r>
              <a:rPr lang="en-US" dirty="0"/>
              <a:t> on a dry weight basis. </a:t>
            </a:r>
            <a:r>
              <a:rPr lang="en-US" sz="1800" i="1" dirty="0"/>
              <a:t>(emphasis added)</a:t>
            </a:r>
          </a:p>
          <a:p>
            <a:pPr lvl="1"/>
            <a:endParaRPr lang="en-US" dirty="0"/>
          </a:p>
        </p:txBody>
      </p:sp>
      <p:sp>
        <p:nvSpPr>
          <p:cNvPr id="3" name="Title 2">
            <a:extLst>
              <a:ext uri="{FF2B5EF4-FFF2-40B4-BE49-F238E27FC236}">
                <a16:creationId xmlns:a16="http://schemas.microsoft.com/office/drawing/2014/main" id="{0049D999-30CC-CA49-9CBF-8F716EB9A2DB}"/>
              </a:ext>
            </a:extLst>
          </p:cNvPr>
          <p:cNvSpPr>
            <a:spLocks noGrp="1"/>
          </p:cNvSpPr>
          <p:nvPr>
            <p:ph type="title"/>
          </p:nvPr>
        </p:nvSpPr>
        <p:spPr/>
        <p:txBody>
          <a:bodyPr/>
          <a:lstStyle/>
          <a:p>
            <a:r>
              <a:rPr lang="en-US" dirty="0"/>
              <a:t>Historical Overview</a:t>
            </a:r>
          </a:p>
        </p:txBody>
      </p:sp>
      <p:sp>
        <p:nvSpPr>
          <p:cNvPr id="4" name="TextBox 3">
            <a:extLst>
              <a:ext uri="{FF2B5EF4-FFF2-40B4-BE49-F238E27FC236}">
                <a16:creationId xmlns:a16="http://schemas.microsoft.com/office/drawing/2014/main" id="{9750A637-8CDE-0343-8DDF-7C9FF6164A0C}"/>
              </a:ext>
            </a:extLst>
          </p:cNvPr>
          <p:cNvSpPr txBox="1"/>
          <p:nvPr/>
        </p:nvSpPr>
        <p:spPr>
          <a:xfrm>
            <a:off x="1536701" y="6442502"/>
            <a:ext cx="2872739" cy="415498"/>
          </a:xfrm>
          <a:prstGeom prst="rect">
            <a:avLst/>
          </a:prstGeom>
          <a:noFill/>
        </p:spPr>
        <p:txBody>
          <a:bodyPr wrap="square" rtlCol="0">
            <a:spAutoFit/>
          </a:bodyPr>
          <a:lstStyle/>
          <a:p>
            <a:r>
              <a:rPr lang="en-US" sz="1050" b="1" dirty="0">
                <a:solidFill>
                  <a:schemeClr val="bg1"/>
                </a:solidFill>
              </a:rPr>
              <a:t>SOURCE</a:t>
            </a:r>
            <a:r>
              <a:rPr lang="en-US" sz="1050" dirty="0">
                <a:solidFill>
                  <a:schemeClr val="bg1"/>
                </a:solidFill>
              </a:rPr>
              <a:t>: H.R. 2642, “2014 Farm Bill”, </a:t>
            </a:r>
            <a:r>
              <a:rPr lang="en-US" sz="1050" dirty="0" err="1">
                <a:solidFill>
                  <a:schemeClr val="bg1"/>
                </a:solidFill>
              </a:rPr>
              <a:t>govinfo.gov</a:t>
            </a:r>
            <a:endParaRPr lang="en-US" sz="1050" dirty="0">
              <a:solidFill>
                <a:schemeClr val="bg1"/>
              </a:solidFill>
            </a:endParaRPr>
          </a:p>
        </p:txBody>
      </p:sp>
    </p:spTree>
    <p:extLst>
      <p:ext uri="{BB962C8B-B14F-4D97-AF65-F5344CB8AC3E}">
        <p14:creationId xmlns:p14="http://schemas.microsoft.com/office/powerpoint/2010/main" val="65407197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ue Black footer">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extLst>
    <a:ext uri="{05A4C25C-085E-4340-85A3-A5531E510DB2}">
      <thm15:themeFamily xmlns:thm15="http://schemas.microsoft.com/office/thememl/2012/main" name="Blue Black footer" id="{E37EEFE6-4534-8140-8BB3-BB2F2E996568}" vid="{9B50F042-C0F4-B24F-AD28-7A1BA642A0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TotalTime>
  <Words>1112</Words>
  <Application>Microsoft Office PowerPoint</Application>
  <PresentationFormat>Widescreen</PresentationFormat>
  <Paragraphs>158</Paragraphs>
  <Slides>20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Lucida Sans Unicode</vt:lpstr>
      <vt:lpstr>Verdana</vt:lpstr>
      <vt:lpstr>Wingdings 2</vt:lpstr>
      <vt:lpstr>Wingdings 3</vt:lpstr>
      <vt:lpstr>Blue Black footer</vt:lpstr>
      <vt:lpstr>PowerPoint Presentation</vt:lpstr>
      <vt:lpstr>Five year snapshot in Colorado</vt:lpstr>
      <vt:lpstr>PowerPoint Presentation</vt:lpstr>
      <vt:lpstr>Marijuana Diversion K-9 Case Law</vt:lpstr>
      <vt:lpstr>Marijuana Diversion K-9 Case Law</vt:lpstr>
      <vt:lpstr>Marijuana Diversion K-9 Case Law</vt:lpstr>
      <vt:lpstr>Marijuana Diversion K-9 Case Law</vt:lpstr>
      <vt:lpstr>And now Hemp</vt:lpstr>
      <vt:lpstr>Historical Overview</vt:lpstr>
      <vt:lpstr>Historical Overview</vt:lpstr>
      <vt:lpstr>And here we are!</vt:lpstr>
      <vt:lpstr>PowerPoint Presentation</vt:lpstr>
      <vt:lpstr>PowerPoint Presentation</vt:lpstr>
      <vt:lpstr>Best Quote I’ve heard so far!</vt:lpstr>
      <vt:lpstr>So what is it all about?</vt:lpstr>
      <vt:lpstr>PowerPoint Presentation</vt:lpstr>
      <vt:lpstr>PowerPoint Presentation</vt:lpstr>
      <vt:lpstr>This is the only FDA/DEA Approved CBD product.</vt:lpstr>
      <vt:lpstr>summary …</vt:lpstr>
      <vt:lpstr>Summary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Marijuana &amp; Legalization… What To Expect Impacts to Public Safety and Law Enforcement  </dc:title>
  <dc:creator>Jordan S. Esser</dc:creator>
  <cp:lastModifiedBy>Jordan S. Esser</cp:lastModifiedBy>
  <cp:revision>3</cp:revision>
  <dcterms:created xsi:type="dcterms:W3CDTF">2019-11-22T20:22:13Z</dcterms:created>
  <dcterms:modified xsi:type="dcterms:W3CDTF">2019-11-22T20:26:01Z</dcterms:modified>
</cp:coreProperties>
</file>