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502" r:id="rId2"/>
    <p:sldId id="503" r:id="rId3"/>
    <p:sldId id="352" r:id="rId4"/>
    <p:sldId id="532" r:id="rId5"/>
    <p:sldId id="293" r:id="rId6"/>
    <p:sldId id="300" r:id="rId7"/>
    <p:sldId id="780" r:id="rId8"/>
    <p:sldId id="781" r:id="rId9"/>
    <p:sldId id="301" r:id="rId10"/>
    <p:sldId id="553" r:id="rId11"/>
    <p:sldId id="710" r:id="rId12"/>
    <p:sldId id="554" r:id="rId13"/>
    <p:sldId id="536" r:id="rId14"/>
    <p:sldId id="560" r:id="rId15"/>
    <p:sldId id="769" r:id="rId16"/>
    <p:sldId id="708" r:id="rId17"/>
    <p:sldId id="707" r:id="rId18"/>
    <p:sldId id="724" r:id="rId19"/>
    <p:sldId id="712" r:id="rId20"/>
    <p:sldId id="713" r:id="rId21"/>
    <p:sldId id="714" r:id="rId22"/>
    <p:sldId id="715" r:id="rId23"/>
    <p:sldId id="716" r:id="rId24"/>
    <p:sldId id="747" r:id="rId25"/>
    <p:sldId id="74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\\Users\ddquigley\Documents\0%20NMI%20Research%20Material%20\0%202017%20Marijuana%20data\NSDUH%20State%20Use%20Data\NSDUH%20Data%20Comp%2011_17%20MJ%20v%20Non%20MJ%20states%20and%20Ag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Users\ddquigley\Documents\0%20NMI%20Presentations\0%20Topic%20Sections%20for%20PPT%202019\Colorado%20Highway%20Safety\Highway%20Safety_Fatality%20and%20MJ_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/>
              <a:t>Marijuana Current Use</a:t>
            </a:r>
            <a:r>
              <a:rPr lang="en-US" baseline="0"/>
              <a:t> Rate 26 Yrs and Older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cap="none" spc="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'MJ states 11_17 Comp by Age'!$B$22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Age'!$B$23:$B$28</c:f>
              <c:numCache>
                <c:formatCode>General</c:formatCode>
                <c:ptCount val="6"/>
                <c:pt idx="0">
                  <c:v>4.8</c:v>
                </c:pt>
                <c:pt idx="1">
                  <c:v>9.2899999999999991</c:v>
                </c:pt>
                <c:pt idx="2">
                  <c:v>8.19</c:v>
                </c:pt>
                <c:pt idx="3">
                  <c:v>8.5</c:v>
                </c:pt>
                <c:pt idx="4">
                  <c:v>8.73</c:v>
                </c:pt>
                <c:pt idx="5">
                  <c:v>7.32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6F-8042-B6F4-66E60875AB26}"/>
            </c:ext>
          </c:extLst>
        </c:ser>
        <c:ser>
          <c:idx val="1"/>
          <c:order val="1"/>
          <c:tx>
            <c:strRef>
              <c:f>'MJ states 11_17 Comp by Age'!$C$22</c:f>
              <c:strCache>
                <c:ptCount val="1"/>
                <c:pt idx="0">
                  <c:v>2012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60400"/>
            </a:sp3d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Age'!$C$23:$C$28</c:f>
              <c:numCache>
                <c:formatCode>General</c:formatCode>
                <c:ptCount val="6"/>
                <c:pt idx="0">
                  <c:v>5.05</c:v>
                </c:pt>
                <c:pt idx="1">
                  <c:v>11.18</c:v>
                </c:pt>
                <c:pt idx="2">
                  <c:v>7.63</c:v>
                </c:pt>
                <c:pt idx="3">
                  <c:v>7.24</c:v>
                </c:pt>
                <c:pt idx="4">
                  <c:v>10.25</c:v>
                </c:pt>
                <c:pt idx="5">
                  <c:v>8.11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6F-8042-B6F4-66E60875AB26}"/>
            </c:ext>
          </c:extLst>
        </c:ser>
        <c:ser>
          <c:idx val="2"/>
          <c:order val="2"/>
          <c:tx>
            <c:strRef>
              <c:f>'MJ states 11_17 Comp by Age'!$D$22</c:f>
              <c:strCache>
                <c:ptCount val="1"/>
                <c:pt idx="0">
                  <c:v>2013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/>
            </a:sp3d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Age'!$D$23:$D$28</c:f>
              <c:numCache>
                <c:formatCode>General</c:formatCode>
                <c:ptCount val="6"/>
                <c:pt idx="0">
                  <c:v>5.45</c:v>
                </c:pt>
                <c:pt idx="1">
                  <c:v>10.6</c:v>
                </c:pt>
                <c:pt idx="2">
                  <c:v>10.130000000000001</c:v>
                </c:pt>
                <c:pt idx="3">
                  <c:v>9.14</c:v>
                </c:pt>
                <c:pt idx="4">
                  <c:v>10.37</c:v>
                </c:pt>
                <c:pt idx="5">
                  <c:v>10.39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C6F-8042-B6F4-66E60875AB26}"/>
            </c:ext>
          </c:extLst>
        </c:ser>
        <c:ser>
          <c:idx val="3"/>
          <c:order val="3"/>
          <c:tx>
            <c:strRef>
              <c:f>'MJ states 11_17 Comp by Age'!$E$22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Age'!$E$23:$E$28</c:f>
              <c:numCache>
                <c:formatCode>General</c:formatCode>
                <c:ptCount val="6"/>
                <c:pt idx="0">
                  <c:v>6.11</c:v>
                </c:pt>
                <c:pt idx="1">
                  <c:v>10.42</c:v>
                </c:pt>
                <c:pt idx="2">
                  <c:v>12.45</c:v>
                </c:pt>
                <c:pt idx="3">
                  <c:v>10.14</c:v>
                </c:pt>
                <c:pt idx="4">
                  <c:v>10.68</c:v>
                </c:pt>
                <c:pt idx="5">
                  <c:v>11.21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C6F-8042-B6F4-66E60875AB26}"/>
            </c:ext>
          </c:extLst>
        </c:ser>
        <c:ser>
          <c:idx val="4"/>
          <c:order val="4"/>
          <c:tx>
            <c:strRef>
              <c:f>'MJ states 11_17 Comp by Age'!$F$22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3500" h="25400"/>
            </a:sp3d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Age'!$F$23:$F$28</c:f>
              <c:numCache>
                <c:formatCode>General</c:formatCode>
                <c:ptCount val="6"/>
                <c:pt idx="0">
                  <c:v>6.55</c:v>
                </c:pt>
                <c:pt idx="1">
                  <c:v>12.83</c:v>
                </c:pt>
                <c:pt idx="2">
                  <c:v>14.65</c:v>
                </c:pt>
                <c:pt idx="3">
                  <c:v>9.14</c:v>
                </c:pt>
                <c:pt idx="4">
                  <c:v>10.99</c:v>
                </c:pt>
                <c:pt idx="5">
                  <c:v>9.74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C6F-8042-B6F4-66E60875AB26}"/>
            </c:ext>
          </c:extLst>
        </c:ser>
        <c:ser>
          <c:idx val="5"/>
          <c:order val="5"/>
          <c:tx>
            <c:strRef>
              <c:f>'MJ states 11_17 Comp by Age'!$G$22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660400"/>
            </a:sp3d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Age'!$G$23:$G$28</c:f>
              <c:numCache>
                <c:formatCode>General</c:formatCode>
                <c:ptCount val="6"/>
                <c:pt idx="0">
                  <c:v>6.88</c:v>
                </c:pt>
                <c:pt idx="1">
                  <c:v>14.65</c:v>
                </c:pt>
                <c:pt idx="2">
                  <c:v>14</c:v>
                </c:pt>
                <c:pt idx="3">
                  <c:v>10.7</c:v>
                </c:pt>
                <c:pt idx="4">
                  <c:v>14.07</c:v>
                </c:pt>
                <c:pt idx="5">
                  <c:v>10.69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C6F-8042-B6F4-66E60875AB26}"/>
            </c:ext>
          </c:extLst>
        </c:ser>
        <c:ser>
          <c:idx val="6"/>
          <c:order val="6"/>
          <c:tx>
            <c:strRef>
              <c:f>'MJ states 11_17 Comp by Age'!$H$22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'MJ states 11_17 Comp by Age'!$A$23:$A$28</c:f>
              <c:strCache>
                <c:ptCount val="6"/>
                <c:pt idx="0">
                  <c:v>United States</c:v>
                </c:pt>
                <c:pt idx="1">
                  <c:v>Alaska</c:v>
                </c:pt>
                <c:pt idx="2">
                  <c:v>Colorado</c:v>
                </c:pt>
                <c:pt idx="3">
                  <c:v>D.C.</c:v>
                </c:pt>
                <c:pt idx="4">
                  <c:v>Oregon</c:v>
                </c:pt>
                <c:pt idx="5">
                  <c:v>Washington </c:v>
                </c:pt>
              </c:strCache>
            </c:strRef>
          </c:cat>
          <c:val>
            <c:numRef>
              <c:f>'MJ states 11_17 Comp by Age'!$H$23:$H$28</c:f>
              <c:numCache>
                <c:formatCode>General</c:formatCode>
                <c:ptCount val="6"/>
                <c:pt idx="0">
                  <c:v>7.56</c:v>
                </c:pt>
                <c:pt idx="1">
                  <c:v>14.97</c:v>
                </c:pt>
                <c:pt idx="2">
                  <c:v>14.81</c:v>
                </c:pt>
                <c:pt idx="3">
                  <c:v>14.32</c:v>
                </c:pt>
                <c:pt idx="4">
                  <c:v>18.07</c:v>
                </c:pt>
                <c:pt idx="5">
                  <c:v>14.28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6F-8042-B6F4-66E60875A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-1771192080"/>
        <c:axId val="-1771190304"/>
      </c:barChart>
      <c:catAx>
        <c:axId val="-177119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190304"/>
        <c:crosses val="autoZero"/>
        <c:auto val="1"/>
        <c:lblAlgn val="ctr"/>
        <c:lblOffset val="100"/>
        <c:noMultiLvlLbl val="0"/>
      </c:catAx>
      <c:valAx>
        <c:axId val="-1771190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711920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'CO Total MVA by Year'!$A$6</c:f>
              <c:strCache>
                <c:ptCount val="1"/>
                <c:pt idx="0">
                  <c:v>Total Accidents, By Year - Colorado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/>
              </a:sp3d>
            </c:spPr>
            <c:extLst>
              <c:ext xmlns:c16="http://schemas.microsoft.com/office/drawing/2014/chart" uri="{C3380CC4-5D6E-409C-BE32-E72D297353CC}">
                <c16:uniqueId val="{00000001-3EA8-3843-BC31-15A7559C5B17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/>
              </a:sp3d>
            </c:spPr>
            <c:extLst>
              <c:ext xmlns:c16="http://schemas.microsoft.com/office/drawing/2014/chart" uri="{C3380CC4-5D6E-409C-BE32-E72D297353CC}">
                <c16:uniqueId val="{00000003-3EA8-3843-BC31-15A7559C5B1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w="152400"/>
              </a:sp3d>
            </c:spPr>
            <c:extLst>
              <c:ext xmlns:c16="http://schemas.microsoft.com/office/drawing/2014/chart" uri="{C3380CC4-5D6E-409C-BE32-E72D297353CC}">
                <c16:uniqueId val="{00000005-3EA8-3843-BC31-15A7559C5B1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>
                        <a:lumMod val="9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'CO Total MVA by Year'!$B$5:$I$5</c:f>
              <c:numCache>
                <c:formatCode>General</c:formatCode>
                <c:ptCount val="8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</c:numCache>
            </c:numRef>
          </c:cat>
          <c:val>
            <c:numRef>
              <c:f>'CO Total MVA by Year'!$B$6:$I$6</c:f>
              <c:numCache>
                <c:formatCode>#,##0</c:formatCode>
                <c:ptCount val="8"/>
                <c:pt idx="0">
                  <c:v>99009</c:v>
                </c:pt>
                <c:pt idx="1">
                  <c:v>101000</c:v>
                </c:pt>
                <c:pt idx="2">
                  <c:v>100837</c:v>
                </c:pt>
                <c:pt idx="3">
                  <c:v>107608</c:v>
                </c:pt>
                <c:pt idx="4">
                  <c:v>115453</c:v>
                </c:pt>
                <c:pt idx="5">
                  <c:v>120723</c:v>
                </c:pt>
                <c:pt idx="6">
                  <c:v>121149</c:v>
                </c:pt>
                <c:pt idx="7">
                  <c:v>119373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A8-3843-BC31-15A7559C5B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609659488"/>
        <c:axId val="1609745488"/>
      </c:barChart>
      <c:catAx>
        <c:axId val="160965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9745488"/>
        <c:crosses val="autoZero"/>
        <c:auto val="1"/>
        <c:lblAlgn val="ctr"/>
        <c:lblOffset val="100"/>
        <c:noMultiLvlLbl val="0"/>
      </c:catAx>
      <c:valAx>
        <c:axId val="160974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9659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9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lt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lt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lt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F8EF9-4F82-42B0-A7B0-7C1E6A0C663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4D42F-2D2F-4A9E-A881-618E72D66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 sz="180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67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601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257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her-figure_no-sig-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12"/>
          <p:cNvSpPr>
            <a:spLocks noGrp="1"/>
          </p:cNvSpPr>
          <p:nvPr>
            <p:ph sz="quarter" idx="15"/>
          </p:nvPr>
        </p:nvSpPr>
        <p:spPr>
          <a:xfrm>
            <a:off x="1574351" y="1600222"/>
            <a:ext cx="8128900" cy="4114779"/>
          </a:xfrm>
        </p:spPr>
        <p:txBody>
          <a:bodyPr/>
          <a:lstStyle>
            <a:lvl1pPr>
              <a:defRPr sz="135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1297118" y="6446488"/>
            <a:ext cx="8683367" cy="285509"/>
          </a:xfrm>
        </p:spPr>
        <p:txBody>
          <a:bodyPr anchor="b" anchorCtr="0">
            <a:noAutofit/>
          </a:bodyPr>
          <a:lstStyle>
            <a:lvl1pPr marL="83344" indent="-83344">
              <a:spcBef>
                <a:spcPts val="225"/>
              </a:spcBef>
              <a:buNone/>
              <a:defRPr sz="825" b="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255988" indent="0">
              <a:buNone/>
              <a:defRPr/>
            </a:lvl2pPr>
            <a:lvl3pPr marL="764126" indent="0">
              <a:buNone/>
              <a:defRPr/>
            </a:lvl3pPr>
            <a:lvl4pPr marL="1146188" indent="0">
              <a:buNone/>
              <a:defRPr/>
            </a:lvl4pPr>
            <a:lvl5pPr marL="1528250" indent="0">
              <a:buNone/>
              <a:defRPr/>
            </a:lvl5pPr>
          </a:lstStyle>
          <a:p>
            <a:pPr lvl="0"/>
            <a:r>
              <a:rPr lang="en-US" dirty="0"/>
              <a:t>Notes: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1027" y="67236"/>
            <a:ext cx="838200" cy="195158"/>
          </a:xfrm>
        </p:spPr>
        <p:txBody>
          <a:bodyPr wrap="square" anchor="b" anchorCtr="0">
            <a:noAutofit/>
          </a:bodyPr>
          <a:lstStyle>
            <a:lvl1pPr marL="85725" indent="-85725">
              <a:spcBef>
                <a:spcPts val="225"/>
              </a:spcBef>
              <a:buNone/>
              <a:defRPr sz="675" b="1">
                <a:solidFill>
                  <a:schemeClr val="bg1"/>
                </a:solidFill>
                <a:latin typeface="+mn-lt"/>
              </a:defRPr>
            </a:lvl1pPr>
            <a:lvl2pPr marL="255988" indent="0">
              <a:buNone/>
              <a:defRPr/>
            </a:lvl2pPr>
            <a:lvl3pPr marL="764126" indent="0">
              <a:buNone/>
              <a:defRPr/>
            </a:lvl3pPr>
            <a:lvl4pPr marL="1146188" indent="0">
              <a:buNone/>
              <a:defRPr/>
            </a:lvl4pPr>
            <a:lvl5pPr marL="1528250" indent="0">
              <a:buNone/>
              <a:defRPr/>
            </a:lvl5pPr>
          </a:lstStyle>
          <a:p>
            <a:pPr lvl="0"/>
            <a:r>
              <a:rPr lang="en-US" dirty="0"/>
              <a:t>FFR</a:t>
            </a:r>
          </a:p>
        </p:txBody>
      </p:sp>
    </p:spTree>
    <p:extLst>
      <p:ext uri="{BB962C8B-B14F-4D97-AF65-F5344CB8AC3E}">
        <p14:creationId xmlns:p14="http://schemas.microsoft.com/office/powerpoint/2010/main" val="33978052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552">
          <p15:clr>
            <a:srgbClr val="FBAE40"/>
          </p15:clr>
        </p15:guide>
        <p15:guide id="2" orient="horz" pos="3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373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187720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7347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6457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95934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43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2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1216994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 sz="180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4FE3922-7111-7447-8800-5BFA3FB78922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2563EC55-C224-0845-B4DA-47EE23D26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5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4136" y="838200"/>
            <a:ext cx="10430107" cy="45259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Adult Marijuana Use – Ages 26+ in 2017</a:t>
            </a:r>
          </a:p>
          <a:p>
            <a:pPr marL="393192" lvl="1" indent="0">
              <a:buNone/>
            </a:pPr>
            <a:endParaRPr lang="en-US" sz="2400" dirty="0"/>
          </a:p>
          <a:p>
            <a:pPr lvl="1"/>
            <a:r>
              <a:rPr lang="en-US" sz="2000" b="1" dirty="0"/>
              <a:t>National average = 6.88 percent  </a:t>
            </a:r>
            <a:r>
              <a:rPr lang="en-US" sz="1200" dirty="0"/>
              <a:t>(Up from 2014)</a:t>
            </a:r>
          </a:p>
          <a:p>
            <a:pPr lvl="1"/>
            <a:endParaRPr lang="en-US" sz="2400" dirty="0"/>
          </a:p>
          <a:p>
            <a:pPr lvl="1"/>
            <a:r>
              <a:rPr lang="en-US" sz="2000" b="1" dirty="0"/>
              <a:t>Colorado average = 14.00 percent </a:t>
            </a:r>
            <a:r>
              <a:rPr lang="en-US" sz="1200" dirty="0"/>
              <a:t>(Up from 2014)</a:t>
            </a:r>
          </a:p>
          <a:p>
            <a:pPr lvl="1"/>
            <a:endParaRPr lang="en-US" sz="2400" dirty="0"/>
          </a:p>
          <a:p>
            <a:pPr lvl="1"/>
            <a:r>
              <a:rPr lang="en-US" sz="2000" dirty="0"/>
              <a:t>Colorado adults are </a:t>
            </a:r>
            <a:r>
              <a:rPr lang="en-US" sz="2000" u="sng" dirty="0"/>
              <a:t>ranked 3</a:t>
            </a:r>
            <a:r>
              <a:rPr lang="en-US" sz="2000" u="sng" baseline="30000" dirty="0"/>
              <a:t>rd</a:t>
            </a:r>
            <a:r>
              <a:rPr lang="en-US" sz="2000" u="sng" dirty="0"/>
              <a:t> nationally </a:t>
            </a:r>
          </a:p>
          <a:p>
            <a:pPr lvl="2"/>
            <a:r>
              <a:rPr lang="en-US" sz="1900" dirty="0"/>
              <a:t>Ranked 6</a:t>
            </a:r>
            <a:r>
              <a:rPr lang="en-US" sz="1900" baseline="30000" dirty="0"/>
              <a:t>th</a:t>
            </a:r>
            <a:r>
              <a:rPr lang="en-US" sz="1900" dirty="0"/>
              <a:t> in 2011</a:t>
            </a:r>
          </a:p>
          <a:p>
            <a:pPr lvl="2"/>
            <a:r>
              <a:rPr lang="en-US" sz="1900" dirty="0"/>
              <a:t>Ranked 7</a:t>
            </a:r>
            <a:r>
              <a:rPr lang="en-US" sz="1900" baseline="30000" dirty="0"/>
              <a:t>rd</a:t>
            </a:r>
            <a:r>
              <a:rPr lang="en-US" sz="1900" dirty="0"/>
              <a:t> in 2012</a:t>
            </a:r>
          </a:p>
          <a:p>
            <a:pPr lvl="2"/>
            <a:r>
              <a:rPr lang="en-US" sz="1900" dirty="0"/>
              <a:t>Ranked 5</a:t>
            </a:r>
            <a:r>
              <a:rPr lang="en-US" sz="1900" baseline="30000" dirty="0"/>
              <a:t>th</a:t>
            </a:r>
            <a:r>
              <a:rPr lang="en-US" sz="1900" dirty="0"/>
              <a:t> in 2013</a:t>
            </a:r>
          </a:p>
          <a:p>
            <a:pPr lvl="2"/>
            <a:r>
              <a:rPr lang="en-US" sz="1900" dirty="0"/>
              <a:t>Ranked 1</a:t>
            </a:r>
            <a:r>
              <a:rPr lang="en-US" sz="1900" baseline="30000" dirty="0"/>
              <a:t>st</a:t>
            </a:r>
            <a:r>
              <a:rPr lang="en-US" sz="1900" dirty="0"/>
              <a:t> in 2014</a:t>
            </a:r>
          </a:p>
          <a:p>
            <a:pPr lvl="2"/>
            <a:r>
              <a:rPr lang="en-US" sz="1900" dirty="0"/>
              <a:t>Ranked 1</a:t>
            </a:r>
            <a:r>
              <a:rPr lang="en-US" sz="1900" baseline="30000" dirty="0"/>
              <a:t>st</a:t>
            </a:r>
            <a:r>
              <a:rPr lang="en-US" sz="1900" dirty="0"/>
              <a:t> in 2015</a:t>
            </a:r>
          </a:p>
          <a:p>
            <a:pPr lvl="2"/>
            <a:endParaRPr lang="en-US" sz="1900" dirty="0"/>
          </a:p>
          <a:p>
            <a:pPr marL="365760" lvl="2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</a:pPr>
            <a:endParaRPr lang="en-US" sz="22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Past Month Usage by 26+ Year-Olds</a:t>
            </a:r>
          </a:p>
        </p:txBody>
      </p:sp>
      <p:sp>
        <p:nvSpPr>
          <p:cNvPr id="5" name="Rectangle 4"/>
          <p:cNvSpPr/>
          <p:nvPr/>
        </p:nvSpPr>
        <p:spPr>
          <a:xfrm>
            <a:off x="2590800" y="2784902"/>
            <a:ext cx="6972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100" b="1">
                <a:solidFill>
                  <a:srgbClr val="FF0000"/>
                </a:solidFill>
              </a:rPr>
              <a:t>103.4 </a:t>
            </a:r>
            <a:r>
              <a:rPr lang="en-US" sz="2100" b="1" dirty="0">
                <a:solidFill>
                  <a:srgbClr val="FF0000"/>
                </a:solidFill>
              </a:rPr>
              <a:t>percent higher than national average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43800" y="6490648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/>
              <a:t>Source</a:t>
            </a:r>
            <a:r>
              <a:rPr lang="en-US" sz="1100" dirty="0"/>
              <a:t>: National Survey on Drug Use and Health &amp; DASIS  2017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67F773BF-15ED-ED41-B8C6-B6CF14966F3B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70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Marijuana and Traffic Safety Issues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7" b="2597"/>
          <a:stretch>
            <a:fillRect/>
          </a:stretch>
        </p:blipFill>
        <p:spPr bwMode="auto">
          <a:xfrm>
            <a:off x="1709853" y="167666"/>
            <a:ext cx="8763000" cy="4389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9" t="21683" r="3564" b="12047"/>
          <a:stretch/>
        </p:blipFill>
        <p:spPr>
          <a:xfrm>
            <a:off x="1676400" y="224118"/>
            <a:ext cx="8763000" cy="4500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31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Safety Issues – Impaired Driving 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March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69B9B-56B6-1A4F-8977-D5EB45623D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280" y="1230573"/>
            <a:ext cx="9966385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3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25AA48-E5E7-CB42-87AF-631C727B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 and Highway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0E69F-8049-C24B-9970-FE5FF8CA9D87}"/>
              </a:ext>
            </a:extLst>
          </p:cNvPr>
          <p:cNvSpPr txBox="1"/>
          <p:nvPr/>
        </p:nvSpPr>
        <p:spPr>
          <a:xfrm>
            <a:off x="0" y="6567444"/>
            <a:ext cx="4275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National Marijuana Initiative (NMI) 01/2019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A7E900-45BE-3D40-AB14-A9F7AEFDA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90" y="1159728"/>
            <a:ext cx="8653345" cy="5244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A8DA67-601B-3143-A954-FC1789EB9E9A}"/>
              </a:ext>
            </a:extLst>
          </p:cNvPr>
          <p:cNvSpPr txBox="1"/>
          <p:nvPr/>
        </p:nvSpPr>
        <p:spPr>
          <a:xfrm>
            <a:off x="1506965" y="1564168"/>
            <a:ext cx="8876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Why Is This Important To Understand?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A7B133A-B09F-9349-9B0A-BBABEBF1536B}"/>
              </a:ext>
            </a:extLst>
          </p:cNvPr>
          <p:cNvSpPr/>
          <p:nvPr/>
        </p:nvSpPr>
        <p:spPr>
          <a:xfrm>
            <a:off x="7948496" y="3098456"/>
            <a:ext cx="1654382" cy="685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0131F7-FA86-8B46-8CFE-E5280DED6965}"/>
              </a:ext>
            </a:extLst>
          </p:cNvPr>
          <p:cNvSpPr/>
          <p:nvPr/>
        </p:nvSpPr>
        <p:spPr>
          <a:xfrm>
            <a:off x="6545765" y="6472362"/>
            <a:ext cx="566853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defTabSz="457200"/>
            <a:r>
              <a:rPr lang="en-US" sz="1050" dirty="0"/>
              <a:t>Source: </a:t>
            </a:r>
          </a:p>
          <a:p>
            <a:pPr marL="914400" indent="-914400" defTabSz="457200"/>
            <a:r>
              <a:rPr lang="en-US" sz="1050" dirty="0"/>
              <a:t>Colorado Department of Public Safety Division of Criminal Justice - July 2018</a:t>
            </a:r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EE8813A2-169A-6B46-BAE9-FAFAFB0FD4E9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288" y="-18730"/>
            <a:ext cx="1314914" cy="136436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63735-76E3-7B4B-8759-14AD9FE4F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9990" y="1159728"/>
            <a:ext cx="9131298" cy="52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67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262363F-1ED8-604E-A32C-67B33FCB2FE8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288" y="-18730"/>
            <a:ext cx="1314914" cy="136436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625AA48-E5E7-CB42-87AF-631C727BA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7"/>
            <a:ext cx="10972800" cy="1143000"/>
          </a:xfrm>
        </p:spPr>
        <p:txBody>
          <a:bodyPr/>
          <a:lstStyle/>
          <a:p>
            <a:r>
              <a:rPr lang="en-US" dirty="0"/>
              <a:t>Marijuana and Highway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0E69F-8049-C24B-9970-FE5FF8CA9D87}"/>
              </a:ext>
            </a:extLst>
          </p:cNvPr>
          <p:cNvSpPr txBox="1"/>
          <p:nvPr/>
        </p:nvSpPr>
        <p:spPr>
          <a:xfrm>
            <a:off x="0" y="6567444"/>
            <a:ext cx="1851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Rev. 03-01-19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2E9B1-3484-774E-9479-B6A9BE6C9688}"/>
              </a:ext>
            </a:extLst>
          </p:cNvPr>
          <p:cNvSpPr txBox="1"/>
          <p:nvPr/>
        </p:nvSpPr>
        <p:spPr>
          <a:xfrm>
            <a:off x="7582829" y="6457890"/>
            <a:ext cx="44100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Colorado Dept. Transportation – Total Crashes Report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FB374D54-4D12-2442-88A1-07AE066270ED}"/>
              </a:ext>
            </a:extLst>
          </p:cNvPr>
          <p:cNvGraphicFramePr>
            <a:graphicFrameLocks/>
          </p:cNvGraphicFramePr>
          <p:nvPr/>
        </p:nvGraphicFramePr>
        <p:xfrm>
          <a:off x="869796" y="847493"/>
          <a:ext cx="10560204" cy="5363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136DC51-46B3-8A4E-B99E-A54FCDDC2F83}"/>
              </a:ext>
            </a:extLst>
          </p:cNvPr>
          <p:cNvSpPr txBox="1"/>
          <p:nvPr/>
        </p:nvSpPr>
        <p:spPr>
          <a:xfrm>
            <a:off x="9941312" y="1038409"/>
            <a:ext cx="136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18.3% 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Increase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388881-D8FB-7049-9001-F413E2A2E57E}"/>
              </a:ext>
            </a:extLst>
          </p:cNvPr>
          <p:cNvCxnSpPr>
            <a:cxnSpLocks/>
          </p:cNvCxnSpPr>
          <p:nvPr/>
        </p:nvCxnSpPr>
        <p:spPr>
          <a:xfrm flipV="1">
            <a:off x="4516243" y="1356559"/>
            <a:ext cx="5597913" cy="15047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7FEBA82-E073-B24A-B54D-308F6B930D1D}"/>
              </a:ext>
            </a:extLst>
          </p:cNvPr>
          <p:cNvCxnSpPr/>
          <p:nvPr/>
        </p:nvCxnSpPr>
        <p:spPr>
          <a:xfrm>
            <a:off x="4516243" y="1371605"/>
            <a:ext cx="0" cy="914395"/>
          </a:xfrm>
          <a:prstGeom prst="line">
            <a:avLst/>
          </a:prstGeom>
          <a:ln w="127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192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625AA48-E5E7-CB42-87AF-631C727BA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Marijuana and Highway Safety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0E69F-8049-C24B-9970-FE5FF8CA9D87}"/>
              </a:ext>
            </a:extLst>
          </p:cNvPr>
          <p:cNvSpPr txBox="1"/>
          <p:nvPr/>
        </p:nvSpPr>
        <p:spPr>
          <a:xfrm>
            <a:off x="0" y="6567444"/>
            <a:ext cx="42751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National Marijuana Initiative (NMI) 01/2019 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0153283-2BFF-4341-BA39-477B66B06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0790" y="1300438"/>
            <a:ext cx="9317182" cy="2535936"/>
          </a:xfrm>
        </p:spPr>
        <p:txBody>
          <a:bodyPr/>
          <a:lstStyle/>
          <a:p>
            <a:r>
              <a:rPr lang="en-US" dirty="0"/>
              <a:t>Driving fatalities data – Recent changes</a:t>
            </a:r>
          </a:p>
          <a:p>
            <a:r>
              <a:rPr lang="en-US" dirty="0"/>
              <a:t>2011 - 2017</a:t>
            </a:r>
          </a:p>
          <a:p>
            <a:pPr lvl="1"/>
            <a:r>
              <a:rPr lang="en-US" dirty="0"/>
              <a:t>Overall Colorado fatalities increased by 44.9%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Fatalities with operators testing positive for marijuana up by 157 %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54123D41-C7F5-A940-80D4-62565CAE9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3" t="28415" r="25553" b="28306"/>
          <a:stretch/>
        </p:blipFill>
        <p:spPr bwMode="auto">
          <a:xfrm>
            <a:off x="6578498" y="3836374"/>
            <a:ext cx="4269981" cy="260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http://assets.hightimes.com/styles/large/s3/federal-study-smoking-marijuana-does-not-increase-c - Internet Explorer">
            <a:extLst>
              <a:ext uri="{FF2B5EF4-FFF2-40B4-BE49-F238E27FC236}">
                <a16:creationId xmlns:a16="http://schemas.microsoft.com/office/drawing/2014/main" id="{07B591E4-C429-1047-9CCE-D781BF6B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7851" r="52812" b="38229"/>
          <a:stretch/>
        </p:blipFill>
        <p:spPr>
          <a:xfrm>
            <a:off x="609600" y="3836374"/>
            <a:ext cx="5007708" cy="26117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2F7B27-0A9B-244E-A519-A9262884476F}"/>
              </a:ext>
            </a:extLst>
          </p:cNvPr>
          <p:cNvSpPr txBox="1"/>
          <p:nvPr/>
        </p:nvSpPr>
        <p:spPr>
          <a:xfrm>
            <a:off x="8338842" y="6598222"/>
            <a:ext cx="4040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/>
              <a:t>Source</a:t>
            </a:r>
            <a:r>
              <a:rPr lang="en-US" sz="1000" dirty="0"/>
              <a:t>: Colorado Department of Transportation - 2018</a:t>
            </a: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9FA9182-C144-1343-8871-650338B80825}"/>
              </a:ext>
            </a:extLst>
          </p:cNvPr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61288" y="-18730"/>
            <a:ext cx="1314914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6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E53B84-4044-7D4C-A715-981793769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69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1C914B-D63C-C945-B9AB-35C3061F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522493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A0AD027-D3D8-CF4D-B791-A69F8AC581FF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288" y="-18730"/>
            <a:ext cx="1314914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46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1048EA-4E80-AB41-8DC9-177F67E785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550924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B2759D5-7791-8542-BF0C-E117AA7473AD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1288" y="-18730"/>
            <a:ext cx="1314914" cy="136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23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170D6-FD7C-C747-BBD3-2CF93DA44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Marijuana – Black, Grey or What Operations ??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C02F1B-5A86-D845-B1C6-9701DBCCB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194" y="1265792"/>
            <a:ext cx="7999611" cy="524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6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326"/>
            <a:ext cx="10972800" cy="1143000"/>
          </a:xfrm>
        </p:spPr>
        <p:txBody>
          <a:bodyPr/>
          <a:lstStyle/>
          <a:p>
            <a:r>
              <a:rPr lang="en-US" sz="4000" dirty="0"/>
              <a:t>Public Safety Issues – “Black Market” Ops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Oct. 2019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DCBA99-DD97-C84E-8E9C-94DAAA569E29}"/>
              </a:ext>
            </a:extLst>
          </p:cNvPr>
          <p:cNvSpPr txBox="1"/>
          <p:nvPr/>
        </p:nvSpPr>
        <p:spPr>
          <a:xfrm>
            <a:off x="559558" y="859484"/>
            <a:ext cx="110728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Black Market – Outside the legal regulations of operations.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Looking at just Rocky Mountain HIDTA Task Force Enforcement Initiatives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2016 – 2018 for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dirty="0"/>
              <a:t>Investigations, Seizures and Arrests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008F1B-53B4-3B42-9A05-9E712126A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0562" y="2336812"/>
            <a:ext cx="8297838" cy="392100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E16AC1-9188-8C4D-BC7A-C41457E4392B}"/>
              </a:ext>
            </a:extLst>
          </p:cNvPr>
          <p:cNvSpPr txBox="1"/>
          <p:nvPr/>
        </p:nvSpPr>
        <p:spPr>
          <a:xfrm>
            <a:off x="0" y="6612785"/>
            <a:ext cx="413905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SOURCE</a:t>
            </a:r>
            <a:r>
              <a:rPr lang="en-US" sz="1050" dirty="0">
                <a:solidFill>
                  <a:schemeClr val="bg1"/>
                </a:solidFill>
              </a:rPr>
              <a:t>: Rocky Mountain HIDTA, PMP data , 2016 - 2018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B0D052-3BD3-A245-8ED2-05BD99A40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6264" y="2230582"/>
            <a:ext cx="9659471" cy="4142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44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/>
              <a:t>Past Month Usage – State Comparisons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96000" y="6596390"/>
            <a:ext cx="4648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100" b="1" dirty="0"/>
              <a:t>Source</a:t>
            </a:r>
            <a:r>
              <a:rPr lang="en-US" sz="1100" dirty="0"/>
              <a:t>: National Survey on Drug Use and Health 2011 - 2017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700-000007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02887" y="762000"/>
          <a:ext cx="10816683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AABD69-4B4B-9E43-A896-1128A78179DB}"/>
              </a:ext>
            </a:extLst>
          </p:cNvPr>
          <p:cNvCxnSpPr>
            <a:cxnSpLocks/>
          </p:cNvCxnSpPr>
          <p:nvPr/>
        </p:nvCxnSpPr>
        <p:spPr>
          <a:xfrm>
            <a:off x="1018479" y="4876800"/>
            <a:ext cx="10601091" cy="0"/>
          </a:xfrm>
          <a:prstGeom prst="line">
            <a:avLst/>
          </a:prstGeom>
          <a:ln w="285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BD6F5C53-2FBA-2043-B296-0E03F8568B4E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51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Safety Issues – “Black Market” Ops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Oct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A5E19D-E9AA-6B41-A1EB-52444A9D8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" y="1121973"/>
            <a:ext cx="11043978" cy="531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B4B757-1308-8B44-AEB9-E0B1B670D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11" y="1121972"/>
            <a:ext cx="10568983" cy="531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659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Safety Issues – “Black Market” Ops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Oct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8E974B-6877-8347-8C0B-99FB1D67A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45" y="1100722"/>
            <a:ext cx="10331355" cy="5172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FCAB12-C9D5-3940-8262-3A2F965F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23" y="1100722"/>
            <a:ext cx="10331355" cy="517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25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Safety Issues – “Black Market” Ops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July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61F6E2-5D70-704E-9963-6FF473A44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50" y="1152035"/>
            <a:ext cx="10225680" cy="492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91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Safety Issues – “Black Market” Ops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94873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July 2019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CBC606-097C-454E-AFAF-2DBF65A4D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51" y="1269764"/>
            <a:ext cx="10267098" cy="515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53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page12image30089312">
            <a:extLst>
              <a:ext uri="{FF2B5EF4-FFF2-40B4-BE49-F238E27FC236}">
                <a16:creationId xmlns:a16="http://schemas.microsoft.com/office/drawing/2014/main" id="{E21D31D4-9AB4-CA42-ADFA-737585712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BB4C048-1FAC-3A4D-95EE-273E4508A053}"/>
              </a:ext>
            </a:extLst>
          </p:cNvPr>
          <p:cNvSpPr txBox="1"/>
          <p:nvPr/>
        </p:nvSpPr>
        <p:spPr>
          <a:xfrm>
            <a:off x="3155894" y="299405"/>
            <a:ext cx="5421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El Paso County Colorado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F5D875-3AAF-974B-A858-938DC3205FF3}"/>
              </a:ext>
            </a:extLst>
          </p:cNvPr>
          <p:cNvSpPr txBox="1"/>
          <p:nvPr/>
        </p:nvSpPr>
        <p:spPr>
          <a:xfrm>
            <a:off x="6894414" y="5559228"/>
            <a:ext cx="3649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Over 650 Cuban Grow houses identified in DEA Colorado Springs cases</a:t>
            </a:r>
          </a:p>
        </p:txBody>
      </p:sp>
    </p:spTree>
    <p:extLst>
      <p:ext uri="{BB962C8B-B14F-4D97-AF65-F5344CB8AC3E}">
        <p14:creationId xmlns:p14="http://schemas.microsoft.com/office/powerpoint/2010/main" val="4134369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EC0E82-3971-F24D-B849-99892CEE8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0846" y="1417638"/>
            <a:ext cx="7795191" cy="5069304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ED3C020-35C1-2544-99AE-448B04A50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933650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Public Safety Issues- Crime in general </a:t>
            </a: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D9CC3F0F-7773-B04E-B328-A93DC2BBA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653" y="95014"/>
            <a:ext cx="1447800" cy="15022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90E1DB-1A5B-D04F-AD89-56D36784E19F}"/>
              </a:ext>
            </a:extLst>
          </p:cNvPr>
          <p:cNvSpPr txBox="1"/>
          <p:nvPr/>
        </p:nvSpPr>
        <p:spPr>
          <a:xfrm>
            <a:off x="8949791" y="6182315"/>
            <a:ext cx="27189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National Marijuana Initiative July 2019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95029447-7EC1-7D4C-9873-CA2F0DD5F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653" y="103106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38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28" t="34149" r="20791" b="11974"/>
          <a:stretch/>
        </p:blipFill>
        <p:spPr bwMode="auto">
          <a:xfrm>
            <a:off x="112478" y="4567135"/>
            <a:ext cx="1267099" cy="125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Isosceles Triangle 11"/>
          <p:cNvSpPr/>
          <p:nvPr/>
        </p:nvSpPr>
        <p:spPr>
          <a:xfrm rot="20797917" flipV="1">
            <a:off x="6636472" y="4471634"/>
            <a:ext cx="1636519" cy="1040769"/>
          </a:xfrm>
          <a:prstGeom prst="triangle">
            <a:avLst>
              <a:gd name="adj" fmla="val 526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81200" y="1481329"/>
            <a:ext cx="8229600" cy="728472"/>
          </a:xfrm>
        </p:spPr>
        <p:txBody>
          <a:bodyPr>
            <a:normAutofit/>
          </a:bodyPr>
          <a:lstStyle/>
          <a:p>
            <a:pPr marL="365760" lvl="1" indent="-256032">
              <a:spcBef>
                <a:spcPts val="400"/>
              </a:spcBef>
              <a:buSzPct val="68000"/>
              <a:buFont typeface="Wingdings 3"/>
              <a:buChar char=""/>
            </a:pPr>
            <a:r>
              <a:rPr lang="en-US" sz="2400" dirty="0"/>
              <a:t>Contributing factors to drug abuse</a:t>
            </a:r>
          </a:p>
          <a:p>
            <a:pPr marL="109728" indent="0">
              <a:buNone/>
            </a:pPr>
            <a:endParaRPr lang="en-US" dirty="0"/>
          </a:p>
          <a:p>
            <a:pPr marL="109728" indent="0">
              <a:buNone/>
            </a:pPr>
            <a:endParaRPr lang="en-US" dirty="0"/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The Legalization of Marijuana in Colorado: The Impact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8678" y="2273492"/>
            <a:ext cx="2034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Harm</a:t>
            </a:r>
          </a:p>
        </p:txBody>
      </p:sp>
      <p:sp>
        <p:nvSpPr>
          <p:cNvPr id="6" name="Rectangle 5"/>
          <p:cNvSpPr/>
          <p:nvPr/>
        </p:nvSpPr>
        <p:spPr>
          <a:xfrm>
            <a:off x="264877" y="3165344"/>
            <a:ext cx="16065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Risk</a:t>
            </a:r>
          </a:p>
        </p:txBody>
      </p:sp>
      <p:sp>
        <p:nvSpPr>
          <p:cNvPr id="7" name="Rectangle 6"/>
          <p:cNvSpPr/>
          <p:nvPr/>
        </p:nvSpPr>
        <p:spPr>
          <a:xfrm>
            <a:off x="264877" y="4053746"/>
            <a:ext cx="39244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0066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Availability</a:t>
            </a:r>
          </a:p>
        </p:txBody>
      </p:sp>
      <p:sp>
        <p:nvSpPr>
          <p:cNvPr id="9" name="Rectangle 8"/>
          <p:cNvSpPr/>
          <p:nvPr/>
        </p:nvSpPr>
        <p:spPr>
          <a:xfrm rot="1850782">
            <a:off x="8388835" y="2793370"/>
            <a:ext cx="914400" cy="36064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259226" y="2667000"/>
            <a:ext cx="990600" cy="70993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385926" y="4961930"/>
            <a:ext cx="2667000" cy="174367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90727" y="6553200"/>
            <a:ext cx="2002909" cy="152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loud 14"/>
          <p:cNvSpPr/>
          <p:nvPr/>
        </p:nvSpPr>
        <p:spPr>
          <a:xfrm>
            <a:off x="8233776" y="4459372"/>
            <a:ext cx="990600" cy="765483"/>
          </a:xfrm>
          <a:prstGeom prst="cloud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084002" y="6193822"/>
            <a:ext cx="266700" cy="18534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567026" y="6215454"/>
            <a:ext cx="266700" cy="18534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100426" y="6248400"/>
            <a:ext cx="266700" cy="18534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/>
          <p:cNvSpPr/>
          <p:nvPr/>
        </p:nvSpPr>
        <p:spPr>
          <a:xfrm>
            <a:off x="5204826" y="1975454"/>
            <a:ext cx="5257800" cy="2133600"/>
          </a:xfrm>
          <a:prstGeom prst="cloud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703504" y="2508854"/>
            <a:ext cx="4378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Use goes up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47971" y="3780284"/>
            <a:ext cx="516680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Easy to get </a:t>
            </a:r>
          </a:p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Social Acceptance</a:t>
            </a:r>
          </a:p>
          <a:p>
            <a:pPr algn="ctr"/>
            <a:r>
              <a:rPr lang="en-U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Social Apathy </a:t>
            </a:r>
          </a:p>
        </p:txBody>
      </p:sp>
    </p:spTree>
    <p:extLst>
      <p:ext uri="{BB962C8B-B14F-4D97-AF65-F5344CB8AC3E}">
        <p14:creationId xmlns:p14="http://schemas.microsoft.com/office/powerpoint/2010/main" val="318147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2868 1.11111E-6 C 0.41562 1.11111E-6 0.575 0.12454 0.575 0.22755 L 0.575 0.45579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46821E-7 L 0.27691 -3.46821E-7 C 0.40087 -3.46821E-7 0.55382 0.08393 0.55382 0.15306 L 0.55382 0.30659 " pathEditMode="relative" rAng="0" ptsTypes="FfFF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91" y="15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2449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6.41618E-6 C 0.00365 -0.03583 0.0059 -0.07675 0.01701 -0.11051 C 0.02292 -0.12855 0.03264 -0.14496 0.03767 -0.16323 C 0.0441 -0.18658 0.04774 -0.21571 0.05851 -0.23606 C 0.05972 -0.2386 0.06233 -0.2393 0.06406 -0.24115 C 0.07257 -0.25063 0.08038 -0.26126 0.08872 -0.27121 C 0.09254 -0.28808 0.10347 -0.29386 0.1132 -0.30404 C 0.11528 -0.30612 0.11649 -0.30959 0.11875 -0.31144 C 0.12483 -0.31652 0.12934 -0.31652 0.13576 -0.31907 C 0.14531 -0.323 0.15434 -0.32901 0.16406 -0.33155 C 0.17031 -0.33317 0.17674 -0.33502 0.18299 -0.33664 C 0.18924 -0.33826 0.20191 -0.34173 0.20191 -0.34173 C 0.23646 -0.3408 0.27101 -0.3408 0.30556 -0.33918 C 0.31528 -0.33872 0.32431 -0.32878 0.33386 -0.3267 C 0.3566 -0.32184 0.37917 -0.31745 0.40191 -0.31144 C 0.41076 -0.29964 0.41979 -0.2904 0.43021 -0.28138 C 0.43212 -0.27629 0.43299 -0.27051 0.43576 -0.26635 C 0.43715 -0.26427 0.43993 -0.26566 0.44149 -0.26381 C 0.44445 -0.26034 0.44618 -0.25502 0.44896 -0.25132 C 0.45469 -0.24369 0.46129 -0.24022 0.46597 -0.23121 C 0.47656 -0.2104 0.48386 -0.18751 0.49618 -0.16832 C 0.49879 -0.16415 0.50278 -0.16184 0.50556 -0.15814 C 0.51736 -0.14242 0.53195 -0.12623 0.54149 -0.10797 C 0.55 -0.09178 0.55538 -0.07398 0.56406 -0.0578 C 0.56788 -0.03722 0.56267 -0.0571 0.5717 -0.04022 C 0.57882 -0.02681 0.58368 -0.01109 0.59045 0.00255 C 0.59479 0.0259 0.59184 0.00926 0.59809 0.05273 C 0.59861 0.05619 0.59774 0.06105 0.6 0.0629 C 0.60382 0.06614 0.60886 0.06452 0.6132 0.06544 C 0.61736 0.07353 0.61701 0.06984 0.61701 0.07538 " pathEditMode="relative" ptsTypes="fffffffffffffffffffffffffffff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5.14451E-6 C -0.00486 -0.00972 -0.00885 -0.00926 -0.01128 -0.02012 C -0.01076 -0.02429 -0.0118 -0.0296 -0.00954 -0.03261 C -0.00729 -0.03561 -0.00312 -0.03423 6.94444E-6 -0.03515 C 0.00244 -0.03585 0.00504 -0.03677 0.00747 -0.0377 C 0.00869 -0.04024 0.01181 -0.04232 0.01129 -0.04533 C 0.01077 -0.04833 0.00174 -0.05203 6.94444E-6 -0.05272 C -0.0026 -0.05527 -0.00555 -0.05712 -0.00763 -0.06035 C -0.01753 -0.07631 0.00851 -0.08787 0.01511 -0.09296 C 0.01146 -0.11238 0.01667 -0.09573 0.00556 -0.10798 C 0.00244 -0.11145 0.00122 -0.11839 6.94444E-6 -0.12324 C 0.00469 -0.14128 -0.00243 -0.12024 0.00938 -0.13319 C 0.01094 -0.13481 0.0106 -0.13827 0.01129 -0.14082 C 0.0106 -0.14336 0.00938 -0.14822 0.00938 -0.14822 " pathEditMode="relative" ptsTypes="fffffffffffff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5.14451E-6 C -0.00486 -0.00972 -0.00885 -0.00926 -0.01128 -0.02012 C -0.01076 -0.02429 -0.0118 -0.0296 -0.00954 -0.03261 C -0.00729 -0.03561 -0.00312 -0.03423 6.94444E-6 -0.03515 C 0.00244 -0.03585 0.00504 -0.03677 0.00747 -0.0377 C 0.00869 -0.04024 0.01181 -0.04232 0.01129 -0.04533 C 0.01077 -0.04833 0.00174 -0.05203 6.94444E-6 -0.05272 C -0.0026 -0.05527 -0.00555 -0.05712 -0.00763 -0.06035 C -0.01753 -0.07631 0.00851 -0.08787 0.01511 -0.09296 C 0.01146 -0.11238 0.01667 -0.09573 0.00556 -0.10798 C 0.00244 -0.11145 0.00122 -0.11839 6.94444E-6 -0.12324 C 0.00469 -0.14128 -0.00243 -0.12024 0.00938 -0.13319 C 0.01094 -0.13481 0.0106 -0.13827 0.01129 -0.14082 C 0.0106 -0.14336 0.00938 -0.14822 0.00938 -0.14822 " pathEditMode="relative" ptsTypes="fffffffffffff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6 -5.14451E-6 C -0.00486 -0.00972 -0.00885 -0.00926 -0.01128 -0.02012 C -0.01076 -0.02429 -0.0118 -0.0296 -0.00954 -0.03261 C -0.00729 -0.03561 -0.00312 -0.03423 6.94444E-6 -0.03515 C 0.00244 -0.03585 0.00504 -0.03677 0.00747 -0.0377 C 0.00869 -0.04024 0.01181 -0.04232 0.01129 -0.04533 C 0.01077 -0.04833 0.00174 -0.05203 6.94444E-6 -0.05272 C -0.0026 -0.05527 -0.00555 -0.05712 -0.00763 -0.06035 C -0.01753 -0.07631 0.00851 -0.08787 0.01511 -0.09296 C 0.01146 -0.11238 0.01667 -0.09573 0.00556 -0.10798 C 0.00244 -0.11145 0.00122 -0.11839 6.94444E-6 -0.12324 C 0.00469 -0.14128 -0.00243 -0.12024 0.00938 -0.13319 C 0.01094 -0.13481 0.0106 -0.13827 0.01129 -0.14082 C 0.0106 -0.14336 0.00938 -0.14822 0.00938 -0.14822 " pathEditMode="relative" ptsTypes="fffffffffffffA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04624E-7 C -0.00452 -0.01734 0.00746 -0.03468 0.0151 -0.04763 C 0.02222 -0.05988 0.03576 -0.08532 0.03576 -0.08532 C 0.0401 -0.1089 0.03385 -0.08023 0.04896 -0.1156 C 0.05087 -0.12023 0.05069 -0.12601 0.05277 -0.13063 C 0.06111 -0.1489 0.06093 -0.15468 0.06406 -0.17826 C 0.06111 -0.23953 0.06701 -0.29919 0.01701 -0.32162 C 0.01632 -0.32416 0.01632 -0.32693 0.0151 -0.32901 C 0.01302 -0.33225 0.00746 -0.33664 0.00746 -0.33664 " pathEditMode="relative" ptsTypes="ffffffffA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15" grpId="0" animBg="1"/>
      <p:bldP spid="21" grpId="0" animBg="1"/>
      <p:bldP spid="22" grpId="0" animBg="1"/>
      <p:bldP spid="23" grpId="0" animBg="1"/>
      <p:bldP spid="24" grpId="0" animBg="1"/>
      <p:bldP spid="2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838201"/>
            <a:ext cx="8617744" cy="6857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100" b="0" i="1" dirty="0"/>
              <a:t>Numbers of Past Year </a:t>
            </a:r>
            <a:r>
              <a:rPr lang="en-US" sz="2100" i="1" u="sng" dirty="0"/>
              <a:t>Initiates</a:t>
            </a:r>
            <a:r>
              <a:rPr lang="en-US" sz="2100" b="0" i="1" dirty="0"/>
              <a:t> of Substances among People Aged 12 or Older: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69770" y="907678"/>
            <a:ext cx="628650" cy="146369"/>
          </a:xfrm>
        </p:spPr>
        <p:txBody>
          <a:bodyPr/>
          <a:lstStyle/>
          <a:p>
            <a:r>
              <a:rPr lang="en-US" dirty="0"/>
              <a:t>FFR1.27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3C0A68-B71F-0D4E-AC41-4EF979747FA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65" y="1524000"/>
            <a:ext cx="10961649" cy="480060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54EA0-C046-154F-BA1B-CF7F127F7BCE}"/>
              </a:ext>
            </a:extLst>
          </p:cNvPr>
          <p:cNvSpPr txBox="1"/>
          <p:nvPr/>
        </p:nvSpPr>
        <p:spPr>
          <a:xfrm>
            <a:off x="2619375" y="128685"/>
            <a:ext cx="695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Drug Use In America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848944-7AFA-E241-9BCD-DCF6798FCB85}"/>
              </a:ext>
            </a:extLst>
          </p:cNvPr>
          <p:cNvSpPr txBox="1"/>
          <p:nvPr/>
        </p:nvSpPr>
        <p:spPr>
          <a:xfrm>
            <a:off x="7467600" y="6577587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Source</a:t>
            </a:r>
            <a:r>
              <a:rPr lang="en-US" sz="1100" dirty="0"/>
              <a:t>: SAMHSA NSDUH Report Sept.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CB8E73-EAA2-2B45-8A97-8FEF3B1555E7}"/>
              </a:ext>
            </a:extLst>
          </p:cNvPr>
          <p:cNvSpPr/>
          <p:nvPr/>
        </p:nvSpPr>
        <p:spPr>
          <a:xfrm>
            <a:off x="3172534" y="1599884"/>
            <a:ext cx="6707446" cy="3962716"/>
          </a:xfrm>
          <a:prstGeom prst="rect">
            <a:avLst/>
          </a:prstGeom>
          <a:solidFill>
            <a:schemeClr val="bg1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9A347-5468-BA43-B135-3FA18EF9FF32}"/>
              </a:ext>
            </a:extLst>
          </p:cNvPr>
          <p:cNvSpPr txBox="1"/>
          <p:nvPr/>
        </p:nvSpPr>
        <p:spPr>
          <a:xfrm>
            <a:off x="5700712" y="6185069"/>
            <a:ext cx="2057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Persons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1996ED5-35FB-6345-AD12-C5FC5A566C94}"/>
              </a:ext>
            </a:extLst>
          </p:cNvPr>
          <p:cNvSpPr/>
          <p:nvPr/>
        </p:nvSpPr>
        <p:spPr>
          <a:xfrm>
            <a:off x="1761891" y="1544892"/>
            <a:ext cx="1371047" cy="54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6B5DA01-9CD3-C64C-93AB-BDC293533BCC}"/>
              </a:ext>
            </a:extLst>
          </p:cNvPr>
          <p:cNvSpPr/>
          <p:nvPr/>
        </p:nvSpPr>
        <p:spPr>
          <a:xfrm>
            <a:off x="1801475" y="4888150"/>
            <a:ext cx="1371047" cy="5458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4">
            <a:extLst>
              <a:ext uri="{FF2B5EF4-FFF2-40B4-BE49-F238E27FC236}">
                <a16:creationId xmlns:a16="http://schemas.microsoft.com/office/drawing/2014/main" id="{B63A1B82-FE21-CF4C-9644-51FF3EE5E67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09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7856" y="857252"/>
            <a:ext cx="8389144" cy="685799"/>
          </a:xfrm>
        </p:spPr>
        <p:txBody>
          <a:bodyPr>
            <a:noAutofit/>
          </a:bodyPr>
          <a:lstStyle/>
          <a:p>
            <a:pPr algn="ctr"/>
            <a:r>
              <a:rPr lang="en-US" sz="2000" i="1" u="sng" dirty="0">
                <a:solidFill>
                  <a:schemeClr val="tx1"/>
                </a:solidFill>
              </a:rPr>
              <a:t>Perceived Great Risk </a:t>
            </a:r>
            <a:r>
              <a:rPr lang="en-US" sz="2000" b="0" i="1" dirty="0">
                <a:solidFill>
                  <a:schemeClr val="tx1"/>
                </a:solidFill>
              </a:rPr>
              <a:t>from Substance Use among People Aged 12 or Older: Percentages, 2017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69770" y="907678"/>
            <a:ext cx="628650" cy="146369"/>
          </a:xfrm>
        </p:spPr>
        <p:txBody>
          <a:bodyPr/>
          <a:lstStyle/>
          <a:p>
            <a:r>
              <a:rPr lang="en-US" dirty="0"/>
              <a:t>FFR1.31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4E5C98-1BBF-2945-8173-6AD8F8DB132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0" y="1593476"/>
            <a:ext cx="9800402" cy="450252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79B91D-8230-8C40-9D01-CD8CA4E01009}"/>
              </a:ext>
            </a:extLst>
          </p:cNvPr>
          <p:cNvSpPr txBox="1"/>
          <p:nvPr/>
        </p:nvSpPr>
        <p:spPr>
          <a:xfrm>
            <a:off x="2619375" y="128685"/>
            <a:ext cx="6953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Drug Use In America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74F489-AE4C-4A4E-91FB-993812F6C0B7}"/>
              </a:ext>
            </a:extLst>
          </p:cNvPr>
          <p:cNvSpPr txBox="1"/>
          <p:nvPr/>
        </p:nvSpPr>
        <p:spPr>
          <a:xfrm>
            <a:off x="7467600" y="6577587"/>
            <a:ext cx="3200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Source</a:t>
            </a:r>
            <a:r>
              <a:rPr lang="en-US" sz="1100" dirty="0"/>
              <a:t>: SAMHSA NSDUH Report Sept. 2017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69DDEE-279E-3840-B222-A4DB6F99B95C}"/>
              </a:ext>
            </a:extLst>
          </p:cNvPr>
          <p:cNvSpPr/>
          <p:nvPr/>
        </p:nvSpPr>
        <p:spPr>
          <a:xfrm>
            <a:off x="4243152" y="1866900"/>
            <a:ext cx="6293230" cy="3467100"/>
          </a:xfrm>
          <a:prstGeom prst="rect">
            <a:avLst/>
          </a:prstGeom>
          <a:solidFill>
            <a:schemeClr val="bg1"/>
          </a:solidFill>
          <a:ln w="55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BD04BF-F860-3441-AACA-668C1F6F5A76}"/>
              </a:ext>
            </a:extLst>
          </p:cNvPr>
          <p:cNvSpPr txBox="1"/>
          <p:nvPr/>
        </p:nvSpPr>
        <p:spPr>
          <a:xfrm>
            <a:off x="4717587" y="20402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Marijuana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3767BE-6C81-2E4B-AB00-347703CDB4A7}"/>
              </a:ext>
            </a:extLst>
          </p:cNvPr>
          <p:cNvSpPr txBox="1"/>
          <p:nvPr/>
        </p:nvSpPr>
        <p:spPr>
          <a:xfrm>
            <a:off x="4730287" y="2787134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Cocaine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BC6783-65E1-A445-ABD6-81DB7ECC22AE}"/>
              </a:ext>
            </a:extLst>
          </p:cNvPr>
          <p:cNvSpPr txBox="1"/>
          <p:nvPr/>
        </p:nvSpPr>
        <p:spPr>
          <a:xfrm>
            <a:off x="4730287" y="3537819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Heroin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4F326-52F0-8F48-9A1D-4FF4B1D4E6D3}"/>
              </a:ext>
            </a:extLst>
          </p:cNvPr>
          <p:cNvSpPr txBox="1"/>
          <p:nvPr/>
        </p:nvSpPr>
        <p:spPr>
          <a:xfrm>
            <a:off x="4717587" y="42177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Alcohol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FE0A84-57F6-A548-89B5-9931A6C7B580}"/>
              </a:ext>
            </a:extLst>
          </p:cNvPr>
          <p:cNvSpPr txBox="1"/>
          <p:nvPr/>
        </p:nvSpPr>
        <p:spPr>
          <a:xfrm>
            <a:off x="4730287" y="490847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Cigarettes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367150B2-7B10-D34C-8F5C-F5C5BBDC0EFD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402" y="-18730"/>
            <a:ext cx="1447800" cy="15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Health Issues – Current Use Rates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March 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2F46A6-EC05-FF4D-A2F7-6D674D953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384" y="1018990"/>
            <a:ext cx="7922634" cy="535457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0247D4D-E021-A244-8062-172940E1730E}"/>
              </a:ext>
            </a:extLst>
          </p:cNvPr>
          <p:cNvSpPr/>
          <p:nvPr/>
        </p:nvSpPr>
        <p:spPr>
          <a:xfrm>
            <a:off x="2869842" y="3180339"/>
            <a:ext cx="218365" cy="2456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BCE3B5-6ED0-C04F-B3CF-5CD03EC9B9DA}"/>
              </a:ext>
            </a:extLst>
          </p:cNvPr>
          <p:cNvSpPr/>
          <p:nvPr/>
        </p:nvSpPr>
        <p:spPr>
          <a:xfrm>
            <a:off x="5774253" y="3057509"/>
            <a:ext cx="218365" cy="2456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FD5592F-DAB1-3F49-B5C9-8E38AE085E33}"/>
              </a:ext>
            </a:extLst>
          </p:cNvPr>
          <p:cNvSpPr/>
          <p:nvPr/>
        </p:nvSpPr>
        <p:spPr>
          <a:xfrm>
            <a:off x="8001899" y="3870456"/>
            <a:ext cx="218365" cy="245660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966F1-E91A-AA4D-AFAE-9AD026027453}"/>
              </a:ext>
            </a:extLst>
          </p:cNvPr>
          <p:cNvSpPr txBox="1"/>
          <p:nvPr/>
        </p:nvSpPr>
        <p:spPr>
          <a:xfrm>
            <a:off x="78104" y="6578981"/>
            <a:ext cx="37652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SOURCE</a:t>
            </a:r>
            <a:r>
              <a:rPr lang="en-US" sz="1050" dirty="0">
                <a:solidFill>
                  <a:schemeClr val="bg1"/>
                </a:solidFill>
              </a:rPr>
              <a:t>: NSDUN 2016 – 2017 data </a:t>
            </a:r>
          </a:p>
        </p:txBody>
      </p:sp>
    </p:spTree>
    <p:extLst>
      <p:ext uri="{BB962C8B-B14F-4D97-AF65-F5344CB8AC3E}">
        <p14:creationId xmlns:p14="http://schemas.microsoft.com/office/powerpoint/2010/main" val="1175137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CA912E7-3D85-3840-93A8-5E4AF31C3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11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248AFD-C995-BF4B-BABD-F31CEF64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7767"/>
            <a:ext cx="12192000" cy="664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8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E6F113-9992-4744-B6AE-7C0362A10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44200" y="0"/>
            <a:ext cx="1447800" cy="150224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DD9F92-E904-2A4E-BD8F-4F81439CC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Public Health Issues – Treatment Data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439897-11AB-BD49-9346-60E156C6B0AE}"/>
              </a:ext>
            </a:extLst>
          </p:cNvPr>
          <p:cNvSpPr txBox="1"/>
          <p:nvPr/>
        </p:nvSpPr>
        <p:spPr>
          <a:xfrm>
            <a:off x="8815387" y="6581001"/>
            <a:ext cx="3243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National Marijuana Initiative March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06C205-6772-774F-89B0-DA6110F69D04}"/>
              </a:ext>
            </a:extLst>
          </p:cNvPr>
          <p:cNvSpPr txBox="1"/>
          <p:nvPr/>
        </p:nvSpPr>
        <p:spPr>
          <a:xfrm>
            <a:off x="694472" y="1145944"/>
            <a:ext cx="10887928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Key Talking Points: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 states where marijuana is legalized there are less referrals to treatment from the courts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Initial referral may be missed due to lack of enforcement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Nationally, treatment admission data reveals: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From 2014 – 2016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Ranking of treatment admissions: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Heroin – 26 – 30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olds</a:t>
            </a:r>
            <a:endParaRPr lang="en-US" sz="24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Alcohol – 46  - 55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olds</a:t>
            </a:r>
            <a:endParaRPr lang="en-US" sz="2400" dirty="0"/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400" dirty="0"/>
              <a:t>Marijuana – 12- 17 </a:t>
            </a:r>
            <a:r>
              <a:rPr lang="en-US" sz="2400" dirty="0" err="1"/>
              <a:t>yr</a:t>
            </a:r>
            <a:r>
              <a:rPr lang="en-US" sz="2400" dirty="0"/>
              <a:t> </a:t>
            </a:r>
            <a:r>
              <a:rPr lang="en-US" sz="2400" dirty="0" err="1"/>
              <a:t>olds</a:t>
            </a:r>
            <a:r>
              <a:rPr lang="en-US" sz="2400" dirty="0"/>
              <a:t> </a:t>
            </a:r>
          </a:p>
          <a:p>
            <a:pPr marL="1371600" lvl="2" indent="-457200">
              <a:buFont typeface="Courier New" panose="02070309020205020404" pitchFamily="49" charset="0"/>
              <a:buChar char="o"/>
            </a:pPr>
            <a:endParaRPr lang="en-US" dirty="0"/>
          </a:p>
          <a:p>
            <a:pPr marL="1371600" lvl="2" indent="-457200">
              <a:buFont typeface="Courier New" panose="02070309020205020404" pitchFamily="49" charset="0"/>
              <a:buChar char="o"/>
            </a:pPr>
            <a:r>
              <a:rPr lang="en-US" dirty="0"/>
              <a:t>Marijuana is the only drug where minors, 12 – 17 year </a:t>
            </a:r>
            <a:r>
              <a:rPr lang="en-US" dirty="0" err="1"/>
              <a:t>olds</a:t>
            </a:r>
            <a:r>
              <a:rPr lang="en-US" dirty="0"/>
              <a:t>, are the most effected age group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ADDBAD-FD49-C140-8A6B-D586B50915C9}"/>
              </a:ext>
            </a:extLst>
          </p:cNvPr>
          <p:cNvSpPr txBox="1"/>
          <p:nvPr/>
        </p:nvSpPr>
        <p:spPr>
          <a:xfrm>
            <a:off x="78104" y="6578981"/>
            <a:ext cx="37652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chemeClr val="bg1"/>
                </a:solidFill>
              </a:rPr>
              <a:t>SOURCE</a:t>
            </a:r>
            <a:r>
              <a:rPr lang="en-US" sz="1050" dirty="0">
                <a:solidFill>
                  <a:schemeClr val="bg1"/>
                </a:solidFill>
              </a:rPr>
              <a:t>: SAMHSA / DASIS Data, March 25, 2016</a:t>
            </a:r>
          </a:p>
        </p:txBody>
      </p:sp>
    </p:spTree>
    <p:extLst>
      <p:ext uri="{BB962C8B-B14F-4D97-AF65-F5344CB8AC3E}">
        <p14:creationId xmlns:p14="http://schemas.microsoft.com/office/powerpoint/2010/main" val="5721729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ue Black footer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ue Black footer" id="{E37EEFE6-4534-8140-8BB3-BB2F2E996568}" vid="{9B50F042-C0F4-B24F-AD28-7A1BA642A0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585</Words>
  <Application>Microsoft Office PowerPoint</Application>
  <PresentationFormat>Widescreen</PresentationFormat>
  <Paragraphs>103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Narrow</vt:lpstr>
      <vt:lpstr>Calibri</vt:lpstr>
      <vt:lpstr>Courier New</vt:lpstr>
      <vt:lpstr>Lucida Sans Unicode</vt:lpstr>
      <vt:lpstr>Verdana</vt:lpstr>
      <vt:lpstr>Wingdings 2</vt:lpstr>
      <vt:lpstr>Wingdings 3</vt:lpstr>
      <vt:lpstr>Blue Black footer</vt:lpstr>
      <vt:lpstr>Past Month Usage by 26+ Year-Olds</vt:lpstr>
      <vt:lpstr>Past Month Usage – State Comparisons </vt:lpstr>
      <vt:lpstr>The Legalization of Marijuana in Colorado: The Impact</vt:lpstr>
      <vt:lpstr>Numbers of Past Year Initiates of Substances among People Aged 12 or Older: 2017</vt:lpstr>
      <vt:lpstr>Perceived Great Risk from Substance Use among People Aged 12 or Older: Percentages, 2017</vt:lpstr>
      <vt:lpstr>Public Health Issues – Current Use Rates</vt:lpstr>
      <vt:lpstr>PowerPoint Presentation</vt:lpstr>
      <vt:lpstr>PowerPoint Presentation</vt:lpstr>
      <vt:lpstr>Public Health Issues – Treatment Data</vt:lpstr>
      <vt:lpstr>Marijuana and Traffic Safety Issues </vt:lpstr>
      <vt:lpstr>Public Safety Issues – Impaired Driving </vt:lpstr>
      <vt:lpstr>Marijuana and Highway Safety </vt:lpstr>
      <vt:lpstr>Marijuana and Highway Safety </vt:lpstr>
      <vt:lpstr>Marijuana and Highway Safety </vt:lpstr>
      <vt:lpstr>PowerPoint Presentation</vt:lpstr>
      <vt:lpstr>PowerPoint Presentation</vt:lpstr>
      <vt:lpstr>PowerPoint Presentation</vt:lpstr>
      <vt:lpstr>Marijuana – Black, Grey or What Operations ??</vt:lpstr>
      <vt:lpstr>Public Safety Issues – “Black Market” Ops</vt:lpstr>
      <vt:lpstr>Public Safety Issues – “Black Market” Ops</vt:lpstr>
      <vt:lpstr>Public Safety Issues – “Black Market” Ops</vt:lpstr>
      <vt:lpstr>Public Safety Issues – “Black Market” Ops</vt:lpstr>
      <vt:lpstr>Public Safety Issues – “Black Market” Ops</vt:lpstr>
      <vt:lpstr>PowerPoint Presentation</vt:lpstr>
      <vt:lpstr>Public Safety Issues- Crime in general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Marijuana &amp; Legalization… What To Expect Impacts to Public Safety and Law Enforcement  </dc:title>
  <dc:creator>Jordan S. Esser</dc:creator>
  <cp:lastModifiedBy>Jordan S. Esser</cp:lastModifiedBy>
  <cp:revision>2</cp:revision>
  <dcterms:created xsi:type="dcterms:W3CDTF">2019-11-22T20:22:13Z</dcterms:created>
  <dcterms:modified xsi:type="dcterms:W3CDTF">2019-11-22T20:24:44Z</dcterms:modified>
</cp:coreProperties>
</file>