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59" r:id="rId6"/>
    <p:sldId id="522" r:id="rId7"/>
    <p:sldId id="563" r:id="rId8"/>
    <p:sldId id="523" r:id="rId9"/>
    <p:sldId id="524" r:id="rId10"/>
    <p:sldId id="564" r:id="rId11"/>
    <p:sldId id="292" r:id="rId12"/>
    <p:sldId id="263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7B250E-A907-473C-8705-1E4987FDF8FF}" v="15" dt="2025-04-08T18:51:17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5" autoAdjust="0"/>
    <p:restoredTop sz="90048" autoAdjust="0"/>
  </p:normalViewPr>
  <p:slideViewPr>
    <p:cSldViewPr snapToGrid="0">
      <p:cViewPr>
        <p:scale>
          <a:sx n="58" d="100"/>
          <a:sy n="58" d="100"/>
        </p:scale>
        <p:origin x="7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F5C054-0EC6-4252-9BC2-6F6973A7601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1175DD-B5B5-4C17-8664-61293C0CC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8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3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39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DC3BD-B4F9-7B75-EFB1-AE0E2F02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08734F-A67B-6D92-E62B-87B82A431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EFCBDB-F732-5243-D819-876EF4B58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D62D00-F61B-7C74-434D-E91BC78946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136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57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75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FEE15-61E3-682B-AC19-6CCC9DB3A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B8E6EB-8837-FFCE-4647-1B00DC0AD4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918F31-BCDD-B2DC-0CCF-5C02B5B9E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E841E-813B-9256-D061-E372BE189B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39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There are always seats open at our table and all our welcome to get involved in our mission.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We encourage you to follow us on social media and join our monthly coalition meetings, which you can find on our website.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dirty="0"/>
              <a:t>Alone we can all only do so little, but together we can do so much!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041220">
              <a:defRPr/>
            </a:pPr>
            <a:fld id="{BFE1B099-3679-449B-BDDB-100B344AF143}" type="slidenum">
              <a:rPr lang="en-US" sz="1300">
                <a:solidFill>
                  <a:prstClr val="black"/>
                </a:solidFill>
                <a:latin typeface="Calibri" panose="020F0502020204030204"/>
              </a:rPr>
              <a:pPr defTabSz="1041220">
                <a:defRPr/>
              </a:pPr>
              <a:t>8</a:t>
            </a:fld>
            <a:endParaRPr lang="en-US" sz="130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3943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175DD-B5B5-4C17-8664-61293C0CC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5A93B-124D-EE8C-D5ED-1453665E6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A138DB-D33E-06A3-D5BE-344132064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048BA-DF73-C936-5290-649B8080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A7FCF-5304-652B-3645-CBB79D547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6A242-8A3C-F93B-5F34-418D4C965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18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3EA3D-D948-9046-E510-088E7F76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46464-0B49-EB1B-4F9E-8C19D993A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203D-84DC-074E-A13B-D5636AE59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5623A7-D404-AF90-381C-BD6C91C93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3C74-F070-BD38-4203-22FC5234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6EC2CD-0276-3C11-E93D-B2AE658457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A2360-434F-A81C-B2BC-85149A8757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88A6-EBA3-B504-0873-13773710E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AB0D9-A39F-DDDA-DEED-2E4586AC0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BBB42-B361-CC24-D669-E0C9103F9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7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D066-2F6A-28DC-05F2-56275D224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D149-CB21-EB7C-C67B-91C58F7B56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3D7BD-73DC-ED39-AE22-75BE43BB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A6D4F-5769-EB06-E73A-A421149D5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F4BCA-FE42-85BB-05B4-35558A14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6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549D4-928B-6110-3F66-FE7898E53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7459-C09E-BF47-EE71-7B6E0FFB5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35E12-0B68-E750-99F8-6FC771BF6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61078-B0F3-1071-6F36-3EE415DF3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1C138-B107-D119-5B23-B7D31EAB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43F1F-769F-06AB-C021-476373332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1F1D7-57BA-004C-7F88-2E0528E99C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190B5-0DE3-6D5C-D4A4-EA14F7943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64286-BD46-A0EA-D034-B71FB527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BC055-C6D5-6160-9EF4-548EEFD85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6DBF1-EA27-FFF1-A4B2-9F93AC273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2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61593-B3CB-0A33-F0E0-BA44D405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DAE9F-2CD8-5E9F-BF1A-C87078508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8C9A25-A8DE-45C7-7D60-5FA910A7F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811A71-A958-C776-C750-D94FB1311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94CC-7C55-E182-E936-34A264ADC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777C92-16F4-776C-37A4-0B99395B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23409-AD95-F601-9A35-F0968E464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BE3365-200C-89DD-E9AB-593C5098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4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C206-3FC6-F2A7-21BE-375D1AE0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61B59-D43B-F36A-280F-F728FC25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93E1EA-296D-8A8A-E00A-88C600CD9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923E0-1410-30C1-D3EF-7B946C2C4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6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AA9F83-27E7-6C6A-DAFD-F5E976243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53479F-A72E-5790-090D-E2868F0A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BE368D-FDC5-1BFD-E8AC-10722245A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2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F2D21-921B-FA38-BE43-8E8420754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0BCAC-B71A-5895-40BE-E3F47E60C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D2022-349B-BAC8-F845-67243F82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C189D-71A5-3DE7-9DC6-5B390CC1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F906E-BB7F-D100-EFF5-BC108305C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B61D2-3598-4815-767D-EE54EF548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D5CC-7D48-2024-5EB0-0F6EEB75E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30E8F7-7A6C-011C-98E2-3ACBAF32F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B712C5-BEDD-37FC-317D-4EA7C0660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DD7F3-701D-A60B-4C6D-9783759AD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29102-04AD-5645-C786-ABB368F5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72E98-6282-628B-11E3-B15DD43FF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60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5AE604-4000-B999-CC88-E99E1280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BE4A8-6512-B8A3-AE30-ACDF086EE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68894-531D-B35C-3506-83B2119E7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8D461-F529-45E1-922E-B05328A3FE4C}" type="datetimeFigureOut">
              <a:rPr lang="en-US" smtClean="0"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0EBD6-CE33-B315-6C9B-294F1F3C12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0D883A-2929-C99A-25BE-7814E543D0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5218-6387-4475-AEB0-28001312E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6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upageplt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F04C5F4-708F-5166-AA75-E420F674F0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6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17376D2B-02A4-5C3C-F606-02495A938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B813C-4EFA-2AFA-83BC-C160839DC28F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About IYS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E30E27-41B5-FFB0-7477-172257B2741B}"/>
              </a:ext>
            </a:extLst>
          </p:cNvPr>
          <p:cNvSpPr txBox="1"/>
          <p:nvPr/>
        </p:nvSpPr>
        <p:spPr>
          <a:xfrm>
            <a:off x="348855" y="1547314"/>
            <a:ext cx="8286546" cy="49398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100" dirty="0">
                <a:ea typeface="Calibri"/>
                <a:cs typeface="Calibri"/>
              </a:rPr>
              <a:t>Illinois Youth Survey (IYS) is FREE to schools and takes just one class period to survey students. ​</a:t>
            </a:r>
          </a:p>
          <a:p>
            <a:endParaRPr lang="en-US" sz="2100" dirty="0">
              <a:ea typeface="Calibri"/>
              <a:cs typeface="Calibri"/>
            </a:endParaRPr>
          </a:p>
          <a:p>
            <a:r>
              <a:rPr lang="en-US" sz="2100" dirty="0">
                <a:ea typeface="Calibri"/>
                <a:cs typeface="Calibri"/>
              </a:rPr>
              <a:t>The IYS is administered every other year to 8</a:t>
            </a:r>
            <a:r>
              <a:rPr lang="en-US" sz="2100" baseline="30000" dirty="0">
                <a:ea typeface="Calibri"/>
                <a:cs typeface="Calibri"/>
              </a:rPr>
              <a:t>th</a:t>
            </a:r>
            <a:r>
              <a:rPr lang="en-US" sz="2100" dirty="0">
                <a:ea typeface="Calibri"/>
                <a:cs typeface="Calibri"/>
              </a:rPr>
              <a:t>, 10</a:t>
            </a:r>
            <a:r>
              <a:rPr lang="en-US" sz="2100" baseline="30000" dirty="0">
                <a:ea typeface="Calibri"/>
                <a:cs typeface="Calibri"/>
              </a:rPr>
              <a:t>th</a:t>
            </a:r>
            <a:r>
              <a:rPr lang="en-US" sz="2100" dirty="0">
                <a:ea typeface="Calibri"/>
                <a:cs typeface="Calibri"/>
              </a:rPr>
              <a:t>, and 12</a:t>
            </a:r>
            <a:r>
              <a:rPr lang="en-US" sz="2100" baseline="30000" dirty="0">
                <a:ea typeface="Calibri"/>
                <a:cs typeface="Calibri"/>
              </a:rPr>
              <a:t>th</a:t>
            </a:r>
            <a:r>
              <a:rPr lang="en-US" sz="2100" dirty="0">
                <a:ea typeface="Calibri"/>
                <a:cs typeface="Calibri"/>
              </a:rPr>
              <a:t> grade students.</a:t>
            </a:r>
          </a:p>
          <a:p>
            <a:endParaRPr lang="en-US" sz="2100" dirty="0">
              <a:ea typeface="Calibri"/>
              <a:cs typeface="Calibri"/>
            </a:endParaRPr>
          </a:p>
          <a:p>
            <a:r>
              <a:rPr lang="en-US" sz="2100" dirty="0">
                <a:ea typeface="Calibri"/>
                <a:cs typeface="Calibri"/>
              </a:rPr>
              <a:t>Use IYS data to:​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ea typeface="Calibri"/>
                <a:cs typeface="Calibri"/>
              </a:rPr>
              <a:t>Better understand your students’ health and wellness needs.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ea typeface="Calibri"/>
                <a:cs typeface="Calibri"/>
              </a:rPr>
              <a:t>Educate and raise awareness among faculty and staff​.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ea typeface="Calibri"/>
                <a:cs typeface="Calibri"/>
              </a:rPr>
              <a:t>Provide information for parents and guardians​.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ea typeface="Calibri"/>
                <a:cs typeface="Calibri"/>
              </a:rPr>
              <a:t>Utilize data collected from IYS to make data driven decisions to benefit the school and community​.</a:t>
            </a:r>
          </a:p>
          <a:p>
            <a:endParaRPr lang="en-US" sz="2100" dirty="0">
              <a:ea typeface="Calibri"/>
              <a:cs typeface="Calibri"/>
            </a:endParaRPr>
          </a:p>
          <a:p>
            <a:pPr algn="ctr"/>
            <a:r>
              <a:rPr lang="en-US" sz="2100" b="1" dirty="0">
                <a:ea typeface="Calibri"/>
                <a:cs typeface="Calibri"/>
              </a:rPr>
              <a:t>Registration reopens in September 2025. </a:t>
            </a:r>
            <a:br>
              <a:rPr lang="en-US" sz="2100" b="1" dirty="0">
                <a:ea typeface="Calibri"/>
                <a:cs typeface="Calibri"/>
              </a:rPr>
            </a:br>
            <a:r>
              <a:rPr lang="en-US" sz="2100" b="1" dirty="0">
                <a:ea typeface="Calibri"/>
                <a:cs typeface="Calibri"/>
              </a:rPr>
              <a:t>Therefore, the next opportunity to survey will be 2026.</a:t>
            </a:r>
          </a:p>
        </p:txBody>
      </p:sp>
    </p:spTree>
    <p:extLst>
      <p:ext uri="{BB962C8B-B14F-4D97-AF65-F5344CB8AC3E}">
        <p14:creationId xmlns:p14="http://schemas.microsoft.com/office/powerpoint/2010/main" val="201256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24122-3C4E-7359-3F70-2A8B35D07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BB8180CF-9DB0-03EC-1852-ADF367625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F263218-A0D6-3C31-5CDB-7E06E107FB21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Information Collected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D8A97-3DA1-D36B-B3EF-0A2D77146572}"/>
              </a:ext>
            </a:extLst>
          </p:cNvPr>
          <p:cNvSpPr txBox="1"/>
          <p:nvPr/>
        </p:nvSpPr>
        <p:spPr>
          <a:xfrm>
            <a:off x="507673" y="1639647"/>
            <a:ext cx="799443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Student Characteristics</a:t>
            </a:r>
            <a:r>
              <a:rPr lang="en-US" sz="2400" dirty="0">
                <a:ea typeface="Calibri"/>
                <a:cs typeface="Calibri"/>
              </a:rPr>
              <a:t>: demographic data​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Drug Prevalence and Behaviors</a:t>
            </a:r>
            <a:r>
              <a:rPr lang="en-US" sz="2400" dirty="0">
                <a:ea typeface="Calibri"/>
                <a:cs typeface="Calibri"/>
              </a:rPr>
              <a:t>: type, freq., consequences of drug use​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Drug Use Contributing Factors: </a:t>
            </a:r>
            <a:r>
              <a:rPr lang="en-US" sz="2400" dirty="0">
                <a:ea typeface="Calibri"/>
                <a:cs typeface="Calibri"/>
              </a:rPr>
              <a:t>access to drugs, parental communication about expectations to not use drugs​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Interpersonal Conflict, Violence, Delinquency: </a:t>
            </a:r>
            <a:r>
              <a:rPr lang="en-US" sz="2400" dirty="0">
                <a:ea typeface="Calibri"/>
                <a:cs typeface="Calibri"/>
              </a:rPr>
              <a:t>bullying, high-risk behaviors​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Academic and School Experience</a:t>
            </a:r>
            <a:r>
              <a:rPr lang="en-US" sz="2400" dirty="0">
                <a:ea typeface="Calibri"/>
                <a:cs typeface="Calibri"/>
              </a:rPr>
              <a:t>: youth opinions of academic experiences, school environment, engagement in school​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a typeface="Calibri"/>
                <a:cs typeface="Calibri"/>
              </a:rPr>
              <a:t>Mental, Social, and Physical Health: </a:t>
            </a:r>
            <a:r>
              <a:rPr lang="en-US" sz="2400" dirty="0">
                <a:ea typeface="Calibri"/>
                <a:cs typeface="Calibri"/>
              </a:rPr>
              <a:t>thoughts about depression/suicide, nutrition, and physical activity.</a:t>
            </a:r>
          </a:p>
        </p:txBody>
      </p:sp>
    </p:spTree>
    <p:extLst>
      <p:ext uri="{BB962C8B-B14F-4D97-AF65-F5344CB8AC3E}">
        <p14:creationId xmlns:p14="http://schemas.microsoft.com/office/powerpoint/2010/main" val="3094256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B934F-9F82-3728-5262-2750A6AB3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5025594C-2DFD-5F9D-9432-F0A28306B6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4D0717-3DBF-E2EC-6F6D-F9348700D851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Be Part of the Bigger Picture!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D50FC2-D965-6AD5-7218-30C19A4B9582}"/>
              </a:ext>
            </a:extLst>
          </p:cNvPr>
          <p:cNvSpPr txBox="1"/>
          <p:nvPr/>
        </p:nvSpPr>
        <p:spPr>
          <a:xfrm>
            <a:off x="477021" y="1668792"/>
            <a:ext cx="82810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strengthens countywide initiatives/prevention efforts</a:t>
            </a: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Grant funding (DFC, STOP grant, Safe Schools)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Data helps policymakers at all levels listen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Data is used to create countywide mass media campaigns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Previous DuPage PLT campaigns include social hosting, impacts of teen marijuana use, vaping, mental health, etc.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is used by student groups when advocating to village boards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Reality Illinois has used this data to locally pass Tobacco 21, Smoke Free Parks, etc.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23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7C31-D6C3-B6AF-6E55-23351EFAE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987FCC2C-C72D-908E-B10D-D91807CE8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9A441C-2488-5606-4EE2-51ADF11970BB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2024 Participation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CCCE857-9BC8-68E5-48B6-8F8E7E162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01" y="1352550"/>
            <a:ext cx="65246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318217-22ED-9C7A-53A2-B2B8717B5D23}"/>
              </a:ext>
            </a:extLst>
          </p:cNvPr>
          <p:cNvSpPr txBox="1"/>
          <p:nvPr/>
        </p:nvSpPr>
        <p:spPr>
          <a:xfrm>
            <a:off x="2991803" y="2912864"/>
            <a:ext cx="62122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60C86A-E707-2EE8-35EE-F37A221BA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9226" y="3651885"/>
            <a:ext cx="62484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4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8BFA4-EB4E-7F1B-19F6-A99968714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96A906EC-B1C0-B996-FA7A-029B9DC01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004100-024E-AE90-09EF-0073BA08938F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GIS Map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B2911-629A-B5D7-30AE-DBDD5FB1D5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8637" y="1266940"/>
            <a:ext cx="4663139" cy="533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5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710E14-6557-A2EF-7702-9D3B97254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B87EAA57-E35A-B948-2FAE-4E752DF2B4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7A51C2-8080-8FF8-1DC5-FCB370D2A093}"/>
              </a:ext>
            </a:extLst>
          </p:cNvPr>
          <p:cNvSpPr txBox="1"/>
          <p:nvPr/>
        </p:nvSpPr>
        <p:spPr>
          <a:xfrm>
            <a:off x="251670" y="176169"/>
            <a:ext cx="8506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Utilizing the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BCDC0B-4C14-41DF-7A64-26C5C37C1779}"/>
              </a:ext>
            </a:extLst>
          </p:cNvPr>
          <p:cNvSpPr txBox="1"/>
          <p:nvPr/>
        </p:nvSpPr>
        <p:spPr>
          <a:xfrm>
            <a:off x="251670" y="1302696"/>
            <a:ext cx="8506436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Utilize data to create a Social Norming Marketing Campaign for students and the surrounding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Correct false perceptions about peer substance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Recognize and validate those making healthy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7030A0"/>
                </a:solidFill>
              </a:rPr>
              <a:t>Communicate the data to…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Parents</a:t>
            </a:r>
            <a:r>
              <a:rPr lang="en-US" dirty="0"/>
              <a:t> - provide data &amp; resources on how to talk with their children about the importance of being alcohol, tobacco, and drug-free, as well as the important role that parents play in regards to youth substance use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Teachers &amp; Coaches </a:t>
            </a:r>
            <a:r>
              <a:rPr lang="en-US" dirty="0"/>
              <a:t>- make available for teachers so they may better understand what is going on in their students’/athletes’ lives and include teachers and faculty to help address substance use in their school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Provide them with resources to give to students, ex. Health Department Health Education presentations, pamphlets, information on substance use </a:t>
            </a:r>
          </a:p>
          <a:p>
            <a:pPr marL="742950" lvl="1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/>
              <a:t> Other stakeholders in the community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Many other individuals in the community work with youth that could benefit from IYS information</a:t>
            </a:r>
          </a:p>
          <a:p>
            <a:pPr marL="1200150" lvl="2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Law enforcement, Mayors and Managers, Social Services Agencies, after school programs</a:t>
            </a:r>
          </a:p>
        </p:txBody>
      </p:sp>
    </p:spTree>
    <p:extLst>
      <p:ext uri="{BB962C8B-B14F-4D97-AF65-F5344CB8AC3E}">
        <p14:creationId xmlns:p14="http://schemas.microsoft.com/office/powerpoint/2010/main" val="2724563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195CF403-8FA9-E250-BCEE-98292AD105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E7C45C-B290-A294-3F93-0DC6C4629CB3}"/>
              </a:ext>
            </a:extLst>
          </p:cNvPr>
          <p:cNvSpPr txBox="1"/>
          <p:nvPr/>
        </p:nvSpPr>
        <p:spPr>
          <a:xfrm>
            <a:off x="225468" y="383741"/>
            <a:ext cx="9232579" cy="514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663FA3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Your Local Prevention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Partner and Resource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B9617C-BBB2-125D-1125-F5EF9F6449A2}"/>
              </a:ext>
            </a:extLst>
          </p:cNvPr>
          <p:cNvSpPr txBox="1"/>
          <p:nvPr/>
        </p:nvSpPr>
        <p:spPr>
          <a:xfrm>
            <a:off x="6142380" y="3673807"/>
            <a:ext cx="2757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Monthly Coalition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eetings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A88944-81B9-B061-9517-18129C6F89F8}"/>
              </a:ext>
            </a:extLst>
          </p:cNvPr>
          <p:cNvSpPr txBox="1"/>
          <p:nvPr/>
        </p:nvSpPr>
        <p:spPr>
          <a:xfrm>
            <a:off x="0" y="3673807"/>
            <a:ext cx="3036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www.dupageplt.org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71838-440B-4DA5-BE47-2533A5F1212C}"/>
              </a:ext>
            </a:extLst>
          </p:cNvPr>
          <p:cNvSpPr txBox="1"/>
          <p:nvPr/>
        </p:nvSpPr>
        <p:spPr>
          <a:xfrm>
            <a:off x="3036165" y="3679434"/>
            <a:ext cx="31062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Facebook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@DuPagePLT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Twitter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@PLTDuPage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Instagram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@leaveyourmarkdupage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CFBF24-C7D0-B56F-B570-0189BBA4ABF9}"/>
              </a:ext>
            </a:extLst>
          </p:cNvPr>
          <p:cNvSpPr txBox="1"/>
          <p:nvPr/>
        </p:nvSpPr>
        <p:spPr>
          <a:xfrm>
            <a:off x="0" y="2792382"/>
            <a:ext cx="3036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B6B0B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Visit Us!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10C01C-81A1-5717-A97B-DB1C8BEA2FCD}"/>
              </a:ext>
            </a:extLst>
          </p:cNvPr>
          <p:cNvSpPr txBox="1"/>
          <p:nvPr/>
        </p:nvSpPr>
        <p:spPr>
          <a:xfrm>
            <a:off x="3036165" y="2781255"/>
            <a:ext cx="3106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5D82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Follow Us!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905F4E-087B-2FCF-E70E-2CCB43DD889C}"/>
              </a:ext>
            </a:extLst>
          </p:cNvPr>
          <p:cNvSpPr txBox="1"/>
          <p:nvPr/>
        </p:nvSpPr>
        <p:spPr>
          <a:xfrm>
            <a:off x="6142380" y="2782669"/>
            <a:ext cx="2757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C69AD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Us!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8FBC4A5-92F5-163E-0E1F-DB669335E64D}"/>
              </a:ext>
            </a:extLst>
          </p:cNvPr>
          <p:cNvCxnSpPr/>
          <p:nvPr/>
        </p:nvCxnSpPr>
        <p:spPr>
          <a:xfrm>
            <a:off x="3036167" y="2720938"/>
            <a:ext cx="0" cy="337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5A47253-0065-BE5D-2848-DC4E4719A1EC}"/>
              </a:ext>
            </a:extLst>
          </p:cNvPr>
          <p:cNvCxnSpPr/>
          <p:nvPr/>
        </p:nvCxnSpPr>
        <p:spPr>
          <a:xfrm>
            <a:off x="6142381" y="2720938"/>
            <a:ext cx="0" cy="33750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660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green background with white text&#10;&#10;Description automatically generated">
            <a:extLst>
              <a:ext uri="{FF2B5EF4-FFF2-40B4-BE49-F238E27FC236}">
                <a16:creationId xmlns:a16="http://schemas.microsoft.com/office/drawing/2014/main" id="{17376D2B-02A4-5C3C-F606-02495A938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CB813C-4EFA-2AFA-83BC-C160839DC28F}"/>
              </a:ext>
            </a:extLst>
          </p:cNvPr>
          <p:cNvSpPr txBox="1"/>
          <p:nvPr/>
        </p:nvSpPr>
        <p:spPr>
          <a:xfrm>
            <a:off x="251670" y="176169"/>
            <a:ext cx="850643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dirty="0"/>
              <a:t>Your Local Prevention Partner &amp; Resource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2EC11C-F0EF-A86C-17D2-F38525BCD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349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245017FE00643B2A370511A834196" ma:contentTypeVersion="15" ma:contentTypeDescription="Create a new document." ma:contentTypeScope="" ma:versionID="8950999f9ee0fd03ac83c7e64e9b11d9">
  <xsd:schema xmlns:xsd="http://www.w3.org/2001/XMLSchema" xmlns:xs="http://www.w3.org/2001/XMLSchema" xmlns:p="http://schemas.microsoft.com/office/2006/metadata/properties" xmlns:ns2="809d6f7c-6d77-48f1-860e-66137f700e2a" xmlns:ns3="023196a7-0760-40c9-abdc-9af5cb0d9f24" targetNamespace="http://schemas.microsoft.com/office/2006/metadata/properties" ma:root="true" ma:fieldsID="fc576d9a272a3044272bbc62398d6fea" ns2:_="" ns3:_="">
    <xsd:import namespace="809d6f7c-6d77-48f1-860e-66137f700e2a"/>
    <xsd:import namespace="023196a7-0760-40c9-abdc-9af5cb0d9f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9d6f7c-6d77-48f1-860e-66137f700e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09eaff0-51cc-45e4-8330-a493c76e4c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3196a7-0760-40c9-abdc-9af5cb0d9f24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3134991-9628-4a22-b192-657c5d5e5f6e}" ma:internalName="TaxCatchAll" ma:showField="CatchAllData" ma:web="023196a7-0760-40c9-abdc-9af5cb0d9f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3196a7-0760-40c9-abdc-9af5cb0d9f24" xsi:nil="true"/>
    <lcf76f155ced4ddcb4097134ff3c332f xmlns="809d6f7c-6d77-48f1-860e-66137f700e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387200-3827-4A5C-A9EC-D49E0135DD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0C8F24-8C8F-4A76-8878-8F783DAABA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9d6f7c-6d77-48f1-860e-66137f700e2a"/>
    <ds:schemaRef ds:uri="023196a7-0760-40c9-abdc-9af5cb0d9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FC5C96-A60A-44EF-889F-E47E66E8FDB8}">
  <ds:schemaRefs>
    <ds:schemaRef ds:uri="809d6f7c-6d77-48f1-860e-66137f700e2a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023196a7-0760-40c9-abdc-9af5cb0d9f24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575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Carter</dc:creator>
  <cp:lastModifiedBy>Lisa Lerner</cp:lastModifiedBy>
  <cp:revision>64</cp:revision>
  <cp:lastPrinted>2025-02-27T20:04:18Z</cp:lastPrinted>
  <dcterms:created xsi:type="dcterms:W3CDTF">2024-09-24T20:40:44Z</dcterms:created>
  <dcterms:modified xsi:type="dcterms:W3CDTF">2025-04-28T19:37:08Z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0x010100EEF245017FE00643B2A370511A834196</vt:lpwstr>
  </property>
</Properties>
</file>